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86" r:id="rId2"/>
    <p:sldId id="259" r:id="rId3"/>
    <p:sldId id="260" r:id="rId4"/>
    <p:sldId id="278" r:id="rId5"/>
    <p:sldId id="279" r:id="rId6"/>
    <p:sldId id="280" r:id="rId7"/>
    <p:sldId id="283" r:id="rId8"/>
    <p:sldId id="282" r:id="rId9"/>
    <p:sldId id="261" r:id="rId10"/>
    <p:sldId id="262" r:id="rId11"/>
    <p:sldId id="268" r:id="rId12"/>
    <p:sldId id="263" r:id="rId13"/>
    <p:sldId id="269" r:id="rId14"/>
    <p:sldId id="264" r:id="rId15"/>
    <p:sldId id="270" r:id="rId16"/>
    <p:sldId id="265" r:id="rId17"/>
    <p:sldId id="272" r:id="rId18"/>
    <p:sldId id="285" r:id="rId19"/>
    <p:sldId id="273" r:id="rId20"/>
    <p:sldId id="274" r:id="rId21"/>
    <p:sldId id="266" r:id="rId22"/>
    <p:sldId id="267" r:id="rId23"/>
    <p:sldId id="281" r:id="rId24"/>
    <p:sldId id="284" r:id="rId25"/>
    <p:sldId id="277" r:id="rId26"/>
    <p:sldId id="287" r:id="rId27"/>
    <p:sldId id="276" r:id="rId28"/>
    <p:sldId id="288"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Dosis" pitchFamily="2" charset="0"/>
      <p:regular r:id="rId39"/>
      <p:bold r:id="rId40"/>
    </p:embeddedFont>
    <p:embeddedFont>
      <p:font typeface="Open Sans" panose="020B0606030504020204" pitchFamily="34"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7FB"/>
    <a:srgbClr val="38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5"/>
    <p:restoredTop sz="96405"/>
  </p:normalViewPr>
  <p:slideViewPr>
    <p:cSldViewPr snapToGrid="0" snapToObjects="1">
      <p:cViewPr varScale="1">
        <p:scale>
          <a:sx n="105" d="100"/>
          <a:sy n="105" d="100"/>
        </p:scale>
        <p:origin x="77" y="120"/>
      </p:cViewPr>
      <p:guideLst/>
    </p:cSldViewPr>
  </p:slideViewPr>
  <p:notesTextViewPr>
    <p:cViewPr>
      <p:scale>
        <a:sx n="1" d="1"/>
        <a:sy n="1" d="1"/>
      </p:scale>
      <p:origin x="0" y="0"/>
    </p:cViewPr>
  </p:notesTextViewPr>
  <p:notesViewPr>
    <p:cSldViewPr snapToGrid="0" snapToObjects="1">
      <p:cViewPr varScale="1">
        <p:scale>
          <a:sx n="128" d="100"/>
          <a:sy n="128"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H" dirty="0"/>
          </a:p>
        </p:txBody>
      </p:sp>
    </p:spTree>
    <p:extLst>
      <p:ext uri="{BB962C8B-B14F-4D97-AF65-F5344CB8AC3E}">
        <p14:creationId xmlns:p14="http://schemas.microsoft.com/office/powerpoint/2010/main" val="31806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92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f25d1e84d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f25d1e84d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free for non-commercial use!</a:t>
            </a:r>
            <a:endParaRPr dirty="0"/>
          </a:p>
        </p:txBody>
      </p:sp>
    </p:spTree>
    <p:extLst>
      <p:ext uri="{BB962C8B-B14F-4D97-AF65-F5344CB8AC3E}">
        <p14:creationId xmlns:p14="http://schemas.microsoft.com/office/powerpoint/2010/main" val="3154895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rgbClr val="0070C0"/>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solidFill>
                  <a:srgbClr val="0070C0"/>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366680" y="2714300"/>
            <a:ext cx="3915300" cy="64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a:spcBef>
                <a:spcPts val="0"/>
              </a:spcBef>
              <a:spcAft>
                <a:spcPts val="0"/>
              </a:spcAft>
              <a:buNone/>
              <a:defRPr sz="1800"/>
            </a:lvl9pPr>
          </a:lstStyle>
          <a:p>
            <a:endParaRPr/>
          </a:p>
        </p:txBody>
      </p:sp>
      <p:cxnSp>
        <p:nvCxnSpPr>
          <p:cNvPr id="155" name="Google Shape;155;p21"/>
          <p:cNvCxnSpPr/>
          <p:nvPr/>
        </p:nvCxnSpPr>
        <p:spPr>
          <a:xfrm>
            <a:off x="0" y="4295271"/>
            <a:ext cx="9144000" cy="0"/>
          </a:xfrm>
          <a:prstGeom prst="straightConnector1">
            <a:avLst/>
          </a:prstGeom>
          <a:noFill/>
          <a:ln w="9525" cap="flat" cmpd="sng">
            <a:solidFill>
              <a:srgbClr val="D6D6D6"/>
            </a:solidFill>
            <a:prstDash val="solid"/>
            <a:round/>
            <a:headEnd type="none" w="sm" len="sm"/>
            <a:tailEnd type="none" w="sm" len="sm"/>
          </a:ln>
        </p:spPr>
      </p:cxnSp>
      <p:sp>
        <p:nvSpPr>
          <p:cNvPr id="156" name="Google Shape;156;p21"/>
          <p:cNvSpPr/>
          <p:nvPr/>
        </p:nvSpPr>
        <p:spPr>
          <a:xfrm>
            <a:off x="7735273" y="4270335"/>
            <a:ext cx="206400" cy="27300"/>
          </a:xfrm>
          <a:prstGeom prst="rect">
            <a:avLst/>
          </a:prstGeom>
          <a:solidFill>
            <a:srgbClr val="3369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8351309" y="4270335"/>
            <a:ext cx="205200" cy="27300"/>
          </a:xfrm>
          <a:prstGeom prst="rect">
            <a:avLst/>
          </a:prstGeom>
          <a:solidFill>
            <a:srgbClr val="D50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p:nvPr/>
        </p:nvSpPr>
        <p:spPr>
          <a:xfrm>
            <a:off x="8556341" y="4270335"/>
            <a:ext cx="206400" cy="27300"/>
          </a:xfrm>
          <a:prstGeom prst="rect">
            <a:avLst/>
          </a:prstGeom>
          <a:solidFill>
            <a:srgbClr val="C9CD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1"/>
          <p:cNvSpPr/>
          <p:nvPr/>
        </p:nvSpPr>
        <p:spPr>
          <a:xfrm>
            <a:off x="7941396" y="4270335"/>
            <a:ext cx="206400" cy="27300"/>
          </a:xfrm>
          <a:prstGeom prst="rect">
            <a:avLst/>
          </a:prstGeom>
          <a:solidFill>
            <a:srgbClr val="EEB2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8147519" y="4270335"/>
            <a:ext cx="204900" cy="27300"/>
          </a:xfrm>
          <a:prstGeom prst="rect">
            <a:avLst/>
          </a:prstGeom>
          <a:solidFill>
            <a:srgbClr val="0099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1"/>
          <p:cNvPicPr preferRelativeResize="0"/>
          <p:nvPr/>
        </p:nvPicPr>
        <p:blipFill>
          <a:blip r:embed="rId2">
            <a:alphaModFix/>
          </a:blip>
          <a:stretch>
            <a:fillRect/>
          </a:stretch>
        </p:blipFill>
        <p:spPr>
          <a:xfrm>
            <a:off x="261726" y="1192573"/>
            <a:ext cx="3502274" cy="739750"/>
          </a:xfrm>
          <a:prstGeom prst="rect">
            <a:avLst/>
          </a:prstGeom>
          <a:noFill/>
          <a:ln>
            <a:noFill/>
          </a:ln>
        </p:spPr>
      </p:pic>
    </p:spTree>
    <p:extLst>
      <p:ext uri="{BB962C8B-B14F-4D97-AF65-F5344CB8AC3E}">
        <p14:creationId xmlns:p14="http://schemas.microsoft.com/office/powerpoint/2010/main" val="1200605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4">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9"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hyperlink" Target="https://code.earthengine.google.com/15b05b4d02bc0b0d6acb2c93e59533ba?noload=true"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earth-engine/playground#api-reference-docs-tab" TargetMode="External"/><Relationship Id="rId2" Type="http://schemas.openxmlformats.org/officeDocument/2006/relationships/hyperlink" Target="https://developer.mozilla.org/en-US/docs/Web/JavaScript/Reference/Global_Objects/Date" TargetMode="External"/><Relationship Id="rId1" Type="http://schemas.openxmlformats.org/officeDocument/2006/relationships/slideLayout" Target="../slideLayouts/slideLayout1.xml"/><Relationship Id="rId4" Type="http://schemas.openxmlformats.org/officeDocument/2006/relationships/hyperlink" Target="https://code.earthengine.google.com/1bbbfbfe244fd45842f5505ea82611b1?noload=tru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mozilla.org/en-US/docs/Web/JavaScript/About_JavaScript" TargetMode="External"/><Relationship Id="rId1" Type="http://schemas.openxmlformats.org/officeDocument/2006/relationships/slideLayout" Target="../slideLayouts/slideLayout1.xml"/><Relationship Id="rId4" Type="http://schemas.openxmlformats.org/officeDocument/2006/relationships/hyperlink" Target="https://code.earthengine.google.com/"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code.earthengine.google.com/410428ee9b21bb5e2fd351dc1a80f701?noload=tru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code.earthengine.google.com/8991c1f137e7d0e650d4ddd83ff44616?noload=true"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code.earthengine.google.com/d05faa15796e3b56bc44f2f4f7ba8daa"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htmlcolorcodes.com/" TargetMode="External"/><Relationship Id="rId3" Type="http://schemas.openxmlformats.org/officeDocument/2006/relationships/hyperlink" Target="https://www.youtube.com/watch?v=6cJd7eyYBFs" TargetMode="External"/><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colorbrewer2.org/#type=sequential&amp;scheme=BuGn&amp;n=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developers.google.com/earth-engine/tutorials/playground" TargetMode="External"/><Relationship Id="rId1" Type="http://schemas.openxmlformats.org/officeDocument/2006/relationships/slideLayout" Target="../slideLayouts/slideLayout1.xml"/><Relationship Id="rId5" Type="http://schemas.openxmlformats.org/officeDocument/2006/relationships/hyperlink" Target="http://google.github.io/styleguide/javascriptguide.xml" TargetMode="External"/><Relationship Id="rId4" Type="http://schemas.openxmlformats.org/officeDocument/2006/relationships/hyperlink" Target="http://eloquentjavascript.ne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s.google.com/earth-engine/guides/playground" TargetMode="External"/><Relationship Id="rId2" Type="http://schemas.openxmlformats.org/officeDocument/2006/relationships/hyperlink" Target="https://code.earthengine.google.com/" TargetMode="External"/><Relationship Id="rId1" Type="http://schemas.openxmlformats.org/officeDocument/2006/relationships/slideLayout" Target="../slideLayouts/slideLayout1.xml"/><Relationship Id="rId4" Type="http://schemas.openxmlformats.org/officeDocument/2006/relationships/hyperlink" Target="https://code.earthengine.google.com/19c63fbf4eaec15fc25948a10849d01f?noload=tru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ode.earthengine.google.com/568fb2157da963a176fea7ebd3cb2cad?noload=true"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de.earthengine.google.com/e64e81516b564b861f17113fcda7334b?noload=tru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108857" y="1610836"/>
            <a:ext cx="490583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2800" b="1" dirty="0">
                <a:solidFill>
                  <a:schemeClr val="bg1"/>
                </a:solidFill>
                <a:latin typeface="Open Sans"/>
                <a:ea typeface="Open Sans"/>
                <a:cs typeface="Open Sans"/>
                <a:sym typeface="Source Sans Pro"/>
              </a:rPr>
              <a:t>Introduction</a:t>
            </a:r>
            <a:r>
              <a:rPr lang="en-US" sz="2800" dirty="0">
                <a:solidFill>
                  <a:schemeClr val="bg1"/>
                </a:solidFill>
                <a:latin typeface="Open Sans"/>
                <a:ea typeface="Open Sans"/>
                <a:cs typeface="Open Sans"/>
                <a:sym typeface="Source Sans Pro"/>
              </a:rPr>
              <a:t> </a:t>
            </a:r>
            <a:r>
              <a:rPr lang="en-US" sz="2800" b="1" dirty="0">
                <a:solidFill>
                  <a:schemeClr val="bg1"/>
                </a:solidFill>
                <a:latin typeface="Open Sans"/>
                <a:ea typeface="Open Sans"/>
                <a:cs typeface="Open Sans"/>
                <a:sym typeface="Source Sans Pro"/>
              </a:rPr>
              <a:t>to JavaScript</a:t>
            </a:r>
            <a:endParaRPr sz="2800" b="1" dirty="0">
              <a:solidFill>
                <a:schemeClr val="bg1"/>
              </a:solidFill>
              <a:latin typeface="Open Sans"/>
              <a:ea typeface="Open Sans"/>
              <a:cs typeface="Open Sans"/>
              <a:sym typeface="Source Sans Pro"/>
            </a:endParaRPr>
          </a:p>
        </p:txBody>
      </p:sp>
    </p:spTree>
    <p:extLst>
      <p:ext uri="{BB962C8B-B14F-4D97-AF65-F5344CB8AC3E}">
        <p14:creationId xmlns:p14="http://schemas.microsoft.com/office/powerpoint/2010/main" val="53972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D75EE6-5134-2D45-A2EA-5D893F233CDE}"/>
              </a:ext>
            </a:extLst>
          </p:cNvPr>
          <p:cNvSpPr/>
          <p:nvPr/>
        </p:nvSpPr>
        <p:spPr>
          <a:xfrm>
            <a:off x="207785" y="761069"/>
            <a:ext cx="9014036" cy="3839513"/>
          </a:xfrm>
          <a:prstGeom prst="rect">
            <a:avLst/>
          </a:prstGeom>
        </p:spPr>
        <p:txBody>
          <a:bodyPr wrap="square">
            <a:spAutoFit/>
          </a:bodyPr>
          <a:lstStyle/>
          <a:p>
            <a:pPr marL="101600">
              <a:spcBef>
                <a:spcPts val="600"/>
              </a:spcBef>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Strings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sym typeface="Source Sans Pro"/>
              </a:rPr>
              <a:t>Using variables to store objects and primitives helps code readability</a:t>
            </a:r>
            <a:endParaRPr lang="en-GB" dirty="0">
              <a:solidFill>
                <a:srgbClr val="212121"/>
              </a:solidFill>
              <a:latin typeface="Times New Roman" panose="02020603050405020304" pitchFamily="18" charset="0"/>
              <a:ea typeface="Source Sans Pro"/>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variable that stores a string object is defined by single ' or double " quotes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Do not mix single ' and double " quotes – be consistent</a:t>
            </a:r>
          </a:p>
          <a:p>
            <a:pPr marL="101600" lvl="5">
              <a:spcBef>
                <a:spcPts val="600"/>
              </a:spcBef>
              <a:buClr>
                <a:schemeClr val="dk2"/>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Make a new string and store it in a variable called </a:t>
            </a:r>
            <a:r>
              <a:rPr lang="en-GB" sz="2100" dirty="0" err="1">
                <a:solidFill>
                  <a:srgbClr val="0070C0"/>
                </a:solidFill>
                <a:latin typeface="Calibri" panose="020F0502020204030204" pitchFamily="34" charset="0"/>
                <a:ea typeface="Source Sans Pro"/>
                <a:cs typeface="Calibri" panose="020F0502020204030204" pitchFamily="34" charset="0"/>
              </a:rPr>
              <a:t>greetString</a:t>
            </a:r>
            <a:r>
              <a:rPr lang="en-GB" sz="2100" dirty="0">
                <a:solidFill>
                  <a:srgbClr val="0070C0"/>
                </a:solidFill>
                <a:latin typeface="Calibri" panose="020F0502020204030204" pitchFamily="34" charset="0"/>
                <a:ea typeface="Source Sans Pro"/>
                <a:cs typeface="Calibri" panose="020F0502020204030204" pitchFamily="34" charset="0"/>
              </a:rPr>
              <a:t>:</a:t>
            </a:r>
          </a:p>
          <a:p>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a:t>
            </a:r>
            <a:r>
              <a:rPr lang="en-GB" sz="1200" dirty="0">
                <a:solidFill>
                  <a:srgbClr val="D81B60"/>
                </a:solidFill>
                <a:latin typeface="Menlo" panose="020B0609030804020204"/>
                <a:ea typeface="Source Sans Pro"/>
                <a:cs typeface="Calibri" panose="020F0502020204030204" pitchFamily="34" charset="0"/>
                <a:sym typeface="Source Sans Pro"/>
              </a:rPr>
              <a:t>// Use single (or double) quotes to make a string.</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greetString = </a:t>
            </a:r>
            <a:r>
              <a:rPr lang="en-GB" sz="1200" dirty="0">
                <a:solidFill>
                  <a:srgbClr val="0D904F"/>
                </a:solidFill>
                <a:latin typeface="Menlo" panose="020B0609030804020204"/>
                <a:cs typeface="Calibri" panose="020F0502020204030204" pitchFamily="34" charset="0"/>
              </a:rPr>
              <a:t>'Ahoy there!’</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B78E7"/>
                </a:solidFill>
                <a:latin typeface="Menlo" panose="020B0609030804020204"/>
                <a:cs typeface="Calibri" panose="020F0502020204030204" pitchFamily="34" charset="0"/>
              </a:rPr>
              <a:t> </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"Ahoy there!";</a:t>
            </a:r>
          </a:p>
          <a:p>
            <a:endParaRPr lang="en-GB" sz="1200" dirty="0">
              <a:solidFill>
                <a:srgbClr val="0D904F"/>
              </a:solidFill>
              <a:latin typeface="Menlo" panose="020B0609030804020204"/>
              <a:cs typeface="Calibri" panose="020F0502020204030204" pitchFamily="34" charset="0"/>
            </a:endParaRPr>
          </a:p>
          <a:p>
            <a:r>
              <a:rPr lang="en-GB" sz="1200" dirty="0">
                <a:solidFill>
                  <a:srgbClr val="D81B60"/>
                </a:solidFill>
                <a:latin typeface="Menlo" panose="020B0609030804020204"/>
                <a:ea typeface="Source Sans Pro"/>
                <a:cs typeface="Calibri" panose="020F0502020204030204" pitchFamily="34" charset="0"/>
              </a:rPr>
              <a:t>     // Use parentheses to pass arguments to functions.</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greetString</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a:t>
            </a:r>
          </a:p>
        </p:txBody>
      </p:sp>
      <p:sp>
        <p:nvSpPr>
          <p:cNvPr id="4" name="Title 1">
            <a:extLst>
              <a:ext uri="{FF2B5EF4-FFF2-40B4-BE49-F238E27FC236}">
                <a16:creationId xmlns:a16="http://schemas.microsoft.com/office/drawing/2014/main" id="{799572BC-B13D-214C-B425-4F3349D8BB65}"/>
              </a:ext>
            </a:extLst>
          </p:cNvPr>
          <p:cNvSpPr txBox="1">
            <a:spLocks/>
          </p:cNvSpPr>
          <p:nvPr/>
        </p:nvSpPr>
        <p:spPr>
          <a:xfrm>
            <a:off x="0" y="90791"/>
            <a:ext cx="8137485"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rPr>
              <a:t>JavaScript / GEE DATA TYPES</a:t>
            </a:r>
            <a:endParaRPr lang="en-GH" sz="3200" b="1" dirty="0">
              <a:latin typeface="Open Sans"/>
              <a:ea typeface="Open Sans"/>
              <a:cs typeface="Open Sans"/>
            </a:endParaRPr>
          </a:p>
        </p:txBody>
      </p:sp>
    </p:spTree>
    <p:extLst>
      <p:ext uri="{BB962C8B-B14F-4D97-AF65-F5344CB8AC3E}">
        <p14:creationId xmlns:p14="http://schemas.microsoft.com/office/powerpoint/2010/main" val="749043308"/>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2639D9-A3C7-BF4B-B503-AB02C2941619}"/>
              </a:ext>
            </a:extLst>
          </p:cNvPr>
          <p:cNvSpPr/>
          <p:nvPr/>
        </p:nvSpPr>
        <p:spPr>
          <a:xfrm>
            <a:off x="177359" y="476762"/>
            <a:ext cx="4388156" cy="4047262"/>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String(GEE)</a:t>
            </a:r>
          </a:p>
          <a:p>
            <a:pPr>
              <a:spcAft>
                <a:spcPts val="1200"/>
              </a:spcAft>
            </a:pPr>
            <a:r>
              <a:rPr lang="en-GB" sz="1200" dirty="0">
                <a:solidFill>
                  <a:srgbClr val="D81B60"/>
                </a:solidFill>
                <a:latin typeface="Menlo" panose="020B0609030804020204"/>
                <a:cs typeface="Calibri" panose="020F0502020204030204" pitchFamily="34" charset="0"/>
              </a:rPr>
              <a:t>// Define a string, then put it into an EE container.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'To the cloud!'</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'Where to?'</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pPr>
              <a:spcAft>
                <a:spcPts val="600"/>
              </a:spcAft>
            </a:pPr>
            <a:r>
              <a:rPr lang="en-GB" dirty="0">
                <a:solidFill>
                  <a:srgbClr val="212121"/>
                </a:solidFill>
                <a:latin typeface="Calibri" panose="020F0502020204030204" pitchFamily="34" charset="0"/>
                <a:cs typeface="Calibri" panose="020F0502020204030204" pitchFamily="34" charset="0"/>
              </a:rPr>
              <a:t>Think of </a:t>
            </a:r>
            <a:r>
              <a:rPr lang="en-GB" sz="1200" dirty="0" err="1">
                <a:solidFill>
                  <a:srgbClr val="37474F"/>
                </a:solidFill>
                <a:latin typeface="Calibri" panose="020F0502020204030204" pitchFamily="34" charset="0"/>
                <a:cs typeface="Calibri" panose="020F0502020204030204" pitchFamily="34" charset="0"/>
              </a:rPr>
              <a:t>ee.Thing</a:t>
            </a:r>
            <a:r>
              <a:rPr lang="en-GB" dirty="0">
                <a:solidFill>
                  <a:srgbClr val="212121"/>
                </a:solidFill>
                <a:latin typeface="Calibri" panose="020F0502020204030204" pitchFamily="34" charset="0"/>
                <a:cs typeface="Calibri" panose="020F0502020204030204" pitchFamily="34" charset="0"/>
              </a:rPr>
              <a:t> as a container for a thing that exists on the server. In the following example, the string is defined first, then placed in the container. You can also define the container and its contents all at once</a:t>
            </a:r>
            <a:endParaRPr lang="en-GB" dirty="0">
              <a:latin typeface="Calibri" panose="020F0502020204030204" pitchFamily="34" charset="0"/>
              <a:cs typeface="Calibri" panose="020F0502020204030204" pitchFamily="34" charset="0"/>
            </a:endParaRPr>
          </a:p>
          <a:p>
            <a:pPr>
              <a:spcAft>
                <a:spcPts val="600"/>
              </a:spcAft>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r>
              <a:rPr lang="en-GB" sz="1200" dirty="0">
                <a:solidFill>
                  <a:srgbClr val="D81B60"/>
                </a:solidFill>
                <a:latin typeface="Menlo" panose="020B0609030804020204"/>
                <a:cs typeface="Calibri" panose="020F0502020204030204" pitchFamily="34" charset="0"/>
              </a:rPr>
              <a:t>// Define a string that exists on the server.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'This is on the server.'</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'String on the server:'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endParaRPr lang="en-GB"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5D2C80F-F161-474E-907A-746015C12C88}"/>
              </a:ext>
            </a:extLst>
          </p:cNvPr>
          <p:cNvPicPr>
            <a:picLocks noChangeAspect="1"/>
          </p:cNvPicPr>
          <p:nvPr/>
        </p:nvPicPr>
        <p:blipFill>
          <a:blip r:embed="rId2"/>
          <a:stretch>
            <a:fillRect/>
          </a:stretch>
        </p:blipFill>
        <p:spPr>
          <a:xfrm>
            <a:off x="4720163" y="1147863"/>
            <a:ext cx="4358986" cy="2341124"/>
          </a:xfrm>
          <a:prstGeom prst="rect">
            <a:avLst/>
          </a:prstGeom>
        </p:spPr>
      </p:pic>
      <p:sp>
        <p:nvSpPr>
          <p:cNvPr id="11" name="Rectangle 10">
            <a:extLst>
              <a:ext uri="{FF2B5EF4-FFF2-40B4-BE49-F238E27FC236}">
                <a16:creationId xmlns:a16="http://schemas.microsoft.com/office/drawing/2014/main" id="{62C48D55-C211-F144-8349-13DBEA5AE410}"/>
              </a:ext>
            </a:extLst>
          </p:cNvPr>
          <p:cNvSpPr/>
          <p:nvPr/>
        </p:nvSpPr>
        <p:spPr>
          <a:xfrm>
            <a:off x="177359" y="4037470"/>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3"/>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1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22219-A704-8748-8279-BB65BC8EE0AD}"/>
              </a:ext>
            </a:extLst>
          </p:cNvPr>
          <p:cNvSpPr/>
          <p:nvPr/>
        </p:nvSpPr>
        <p:spPr>
          <a:xfrm>
            <a:off x="260191" y="289713"/>
            <a:ext cx="4739826" cy="2985433"/>
          </a:xfrm>
          <a:prstGeom prst="rect">
            <a:avLst/>
          </a:prstGeom>
        </p:spPr>
        <p:txBody>
          <a:bodyPr wrap="square">
            <a:spAutoFit/>
          </a:bodyPr>
          <a:lstStyle/>
          <a:p>
            <a:pPr marL="101600">
              <a:spcBef>
                <a:spcPts val="600"/>
              </a:spcBef>
              <a:spcAft>
                <a:spcPts val="600"/>
              </a:spcAft>
              <a:buClr>
                <a:schemeClr val="dk2"/>
              </a:buClr>
              <a:buSzPts val="2000"/>
            </a:pPr>
            <a:r>
              <a:rPr lang="en-GH" sz="2400" b="1" dirty="0">
                <a:solidFill>
                  <a:srgbClr val="0070C0"/>
                </a:solidFill>
                <a:latin typeface="Calibri" panose="020F0502020204030204" pitchFamily="34" charset="0"/>
                <a:ea typeface="Source Sans Pro"/>
                <a:cs typeface="Calibri" panose="020F0502020204030204" pitchFamily="34" charset="0"/>
              </a:rPr>
              <a:t>Numbers</a:t>
            </a:r>
            <a:endParaRPr lang="en-US" sz="2400" b="1" dirty="0">
              <a:solidFill>
                <a:srgbClr val="0070C0"/>
              </a:solidFill>
              <a:latin typeface="Calibri" panose="020F0502020204030204" pitchFamily="34" charset="0"/>
              <a:ea typeface="Source Sans Pro"/>
              <a:cs typeface="Calibri" panose="020F0502020204030204" pitchFamily="34" charset="0"/>
            </a:endParaRPr>
          </a:p>
          <a:p>
            <a:pPr marL="101600" lvl="0">
              <a:buClr>
                <a:srgbClr val="0DB7C4"/>
              </a:buClr>
              <a:buSzPts val="2000"/>
            </a:pPr>
            <a:r>
              <a:rPr lang="en-GB" sz="2100" dirty="0">
                <a:solidFill>
                  <a:srgbClr val="0070C0"/>
                </a:solidFill>
                <a:latin typeface="Calibri" panose="020F0502020204030204" pitchFamily="34" charset="0"/>
                <a:cs typeface="Calibri" panose="020F0502020204030204" pitchFamily="34" charset="0"/>
              </a:rPr>
              <a:t>Variables can also store numbers</a:t>
            </a:r>
          </a:p>
          <a:p>
            <a:pPr marL="101600" lvl="0">
              <a:buClr>
                <a:srgbClr val="0DB7C4"/>
              </a:buClr>
              <a:buSzPts val="2000"/>
            </a:pP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101600" lvl="0">
              <a:buClr>
                <a:srgbClr val="0DB7C4"/>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lvl="0"/>
            <a:r>
              <a:rPr lang="en-GB" dirty="0">
                <a:solidFill>
                  <a:srgbClr val="D81B60"/>
                </a:solidFill>
                <a:latin typeface="Calibri" panose="020F0502020204030204" pitchFamily="34" charset="0"/>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Store a number in a variable.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men = </a:t>
            </a:r>
            <a:r>
              <a:rPr lang="en-GB" sz="1200" dirty="0">
                <a:solidFill>
                  <a:srgbClr val="C53929"/>
                </a:solidFill>
                <a:latin typeface="Menlo" panose="020B0609030804020204"/>
                <a:cs typeface="Calibri" panose="020F0502020204030204" pitchFamily="34" charset="0"/>
              </a:rPr>
              <a:t>42</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women = </a:t>
            </a:r>
            <a:r>
              <a:rPr lang="en-GB" sz="1200" dirty="0">
                <a:solidFill>
                  <a:srgbClr val="C53929"/>
                </a:solidFill>
                <a:latin typeface="Menlo" panose="020B0609030804020204"/>
                <a:cs typeface="Calibri" panose="020F0502020204030204" pitchFamily="34" charset="0"/>
              </a:rPr>
              <a:t>20</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total = men + women;</a:t>
            </a:r>
          </a:p>
          <a:p>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7474F"/>
                </a:solidFill>
                <a:latin typeface="Times New Roman" panose="02020603050405020304" pitchFamily="18" charset="0"/>
                <a:cs typeface="Times New Roman" panose="02020603050405020304" pitchFamily="18"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men is:'</a:t>
            </a:r>
            <a:r>
              <a:rPr lang="en-GB" sz="1200" dirty="0">
                <a:solidFill>
                  <a:srgbClr val="37474F"/>
                </a:solidFill>
                <a:latin typeface="Menlo" panose="020B0609030804020204"/>
                <a:cs typeface="Calibri" panose="020F0502020204030204" pitchFamily="34" charset="0"/>
              </a:rPr>
              <a:t>, 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women is:'</a:t>
            </a:r>
            <a:r>
              <a:rPr lang="en-GB" sz="1200" dirty="0">
                <a:solidFill>
                  <a:srgbClr val="37474F"/>
                </a:solidFill>
                <a:latin typeface="Menlo" panose="020B0609030804020204"/>
                <a:cs typeface="Calibri" panose="020F0502020204030204" pitchFamily="34" charset="0"/>
              </a:rPr>
              <a:t>, women);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‘Sum of women and men answer is:'</a:t>
            </a:r>
            <a:r>
              <a:rPr lang="en-GB" sz="1200" dirty="0">
                <a:solidFill>
                  <a:srgbClr val="37474F"/>
                </a:solidFill>
                <a:latin typeface="Menlo" panose="020B0609030804020204"/>
                <a:cs typeface="Calibri" panose="020F0502020204030204" pitchFamily="34" charset="0"/>
              </a:rPr>
              <a:t>, total);</a:t>
            </a:r>
          </a:p>
        </p:txBody>
      </p:sp>
      <p:pic>
        <p:nvPicPr>
          <p:cNvPr id="3" name="Picture 2">
            <a:extLst>
              <a:ext uri="{FF2B5EF4-FFF2-40B4-BE49-F238E27FC236}">
                <a16:creationId xmlns:a16="http://schemas.microsoft.com/office/drawing/2014/main" id="{E3547B03-22DB-4F45-9E6C-DAB7D889F053}"/>
              </a:ext>
            </a:extLst>
          </p:cNvPr>
          <p:cNvPicPr>
            <a:picLocks noChangeAspect="1"/>
          </p:cNvPicPr>
          <p:nvPr/>
        </p:nvPicPr>
        <p:blipFill>
          <a:blip r:embed="rId2"/>
          <a:stretch>
            <a:fillRect/>
          </a:stretch>
        </p:blipFill>
        <p:spPr>
          <a:xfrm>
            <a:off x="4405808" y="511622"/>
            <a:ext cx="4465818" cy="2389053"/>
          </a:xfrm>
          <a:prstGeom prst="rect">
            <a:avLst/>
          </a:prstGeom>
        </p:spPr>
      </p:pic>
    </p:spTree>
    <p:extLst>
      <p:ext uri="{BB962C8B-B14F-4D97-AF65-F5344CB8AC3E}">
        <p14:creationId xmlns:p14="http://schemas.microsoft.com/office/powerpoint/2010/main" val="286708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6419B-24B3-6C45-8968-AEDDF79EC6C7}"/>
              </a:ext>
            </a:extLst>
          </p:cNvPr>
          <p:cNvSpPr/>
          <p:nvPr/>
        </p:nvSpPr>
        <p:spPr>
          <a:xfrm>
            <a:off x="210135" y="76628"/>
            <a:ext cx="8487350" cy="4508927"/>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Number(GEE)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to create number objects on the server</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a:t>
            </a:r>
            <a:r>
              <a:rPr lang="en-GB" sz="2100" dirty="0" err="1">
                <a:solidFill>
                  <a:srgbClr val="0070C0"/>
                </a:solidFill>
                <a:latin typeface="Calibri" panose="020F0502020204030204" pitchFamily="34" charset="0"/>
                <a:ea typeface="Source Sans Pro"/>
                <a:cs typeface="Calibri" panose="020F0502020204030204" pitchFamily="34" charset="0"/>
              </a:rPr>
              <a:t>Math.E</a:t>
            </a:r>
            <a:r>
              <a:rPr lang="en-GB" sz="2100" dirty="0">
                <a:solidFill>
                  <a:srgbClr val="0070C0"/>
                </a:solidFill>
                <a:latin typeface="Calibri" panose="020F0502020204030204" pitchFamily="34" charset="0"/>
                <a:ea typeface="Source Sans Pro"/>
                <a:cs typeface="Calibri" panose="020F0502020204030204" pitchFamily="34" charset="0"/>
              </a:rPr>
              <a:t> JavaScript method to create a constant value on the server</a:t>
            </a:r>
          </a:p>
          <a:p>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Define a number that exists on the server.</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 = </a:t>
            </a:r>
            <a:r>
              <a:rPr lang="en-GB" dirty="0" err="1">
                <a:solidFill>
                  <a:srgbClr val="37474F"/>
                </a:solidFill>
                <a:latin typeface="Menlo" panose="020B0609030804020204"/>
                <a:cs typeface="Calibri" panose="020F0502020204030204" pitchFamily="34" charset="0"/>
              </a:rPr>
              <a:t>ee.</a:t>
            </a:r>
            <a:r>
              <a:rPr lang="en-GB" dirty="0" err="1">
                <a:solidFill>
                  <a:srgbClr val="9C27B0"/>
                </a:solidFill>
                <a:latin typeface="Menlo" panose="020B0609030804020204"/>
                <a:cs typeface="Calibri" panose="020F0502020204030204" pitchFamily="34" charset="0"/>
              </a:rPr>
              <a:t>Number</a:t>
            </a:r>
            <a:r>
              <a:rPr lang="en-GB" dirty="0">
                <a:solidFill>
                  <a:srgbClr val="37474F"/>
                </a:solidFill>
                <a:latin typeface="Menlo" panose="020B0609030804020204"/>
                <a:cs typeface="Calibri" panose="020F0502020204030204" pitchFamily="34" charset="0"/>
              </a:rPr>
              <a:t>(</a:t>
            </a:r>
            <a:r>
              <a:rPr lang="en-GB" dirty="0" err="1">
                <a:solidFill>
                  <a:srgbClr val="9C27B0"/>
                </a:solidFill>
                <a:latin typeface="Menlo" panose="020B0609030804020204"/>
                <a:cs typeface="Calibri" panose="020F0502020204030204" pitchFamily="34" charset="0"/>
              </a:rPr>
              <a:t>Math</a:t>
            </a:r>
            <a:r>
              <a:rPr lang="en-GB" dirty="0" err="1">
                <a:solidFill>
                  <a:srgbClr val="3747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a:t>
            </a:r>
          </a:p>
          <a:p>
            <a:endParaRPr lang="en-GB" dirty="0">
              <a:latin typeface="Times New Roman" panose="02020603050405020304" pitchFamily="18" charset="0"/>
              <a:cs typeface="Times New Roman" panose="02020603050405020304" pitchFamily="18" charset="0"/>
            </a:endParaRP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a:t>
            </a:r>
            <a:r>
              <a:rPr lang="en-GB" sz="2100" dirty="0" err="1">
                <a:solidFill>
                  <a:srgbClr val="0070C0"/>
                </a:solidFill>
                <a:latin typeface="Calibri" panose="020F0502020204030204" pitchFamily="34" charset="0"/>
                <a:ea typeface="Source Sans Pro"/>
                <a:cs typeface="Calibri" panose="020F0502020204030204" pitchFamily="34" charset="0"/>
              </a:rPr>
              <a:t>ee.String</a:t>
            </a:r>
            <a:r>
              <a:rPr lang="en-GB" sz="2100" dirty="0">
                <a:solidFill>
                  <a:srgbClr val="0070C0"/>
                </a:solidFill>
                <a:latin typeface="Calibri" panose="020F0502020204030204" pitchFamily="34" charset="0"/>
                <a:ea typeface="Source Sans Pro"/>
                <a:cs typeface="Calibri" panose="020F0502020204030204" pitchFamily="34" charset="0"/>
              </a:rPr>
              <a:t>() and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methods are constructors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constructor takes its argument (and possibly other parameters), puts it in a container, and returns the container and its contents as an Earth Engine object that can be manipulated in a code.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Any constructor starting with </a:t>
            </a:r>
            <a:r>
              <a:rPr lang="en-GB" sz="2100" dirty="0" err="1">
                <a:solidFill>
                  <a:srgbClr val="0070C0"/>
                </a:solidFill>
                <a:latin typeface="Calibri" panose="020F0502020204030204" pitchFamily="34" charset="0"/>
                <a:ea typeface="Source Sans Pro"/>
                <a:cs typeface="Calibri" panose="020F0502020204030204" pitchFamily="34" charset="0"/>
              </a:rPr>
              <a:t>ee</a:t>
            </a:r>
            <a:r>
              <a:rPr lang="en-GB" sz="2100" dirty="0">
                <a:solidFill>
                  <a:srgbClr val="0070C0"/>
                </a:solidFill>
                <a:latin typeface="Calibri" panose="020F0502020204030204" pitchFamily="34" charset="0"/>
                <a:ea typeface="Source Sans Pro"/>
                <a:cs typeface="Calibri" panose="020F0502020204030204" pitchFamily="34" charset="0"/>
              </a:rPr>
              <a:t> returns an Earth Engine object.</a:t>
            </a:r>
            <a:endParaRPr lang="en-G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16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5CEFC-4434-E444-92F0-1885D2180C28}"/>
              </a:ext>
            </a:extLst>
          </p:cNvPr>
          <p:cNvSpPr/>
          <p:nvPr/>
        </p:nvSpPr>
        <p:spPr>
          <a:xfrm>
            <a:off x="422741" y="345658"/>
            <a:ext cx="8493071" cy="3893374"/>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list is defined with square brackets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 of numbers, for example:</a:t>
            </a:r>
          </a:p>
          <a:p>
            <a:br>
              <a:rPr lang="en-GB" dirty="0"/>
            </a:br>
            <a:r>
              <a:rPr lang="en-GB" dirty="0"/>
              <a:t>	</a:t>
            </a:r>
            <a:r>
              <a:rPr lang="en-GB" dirty="0">
                <a:solidFill>
                  <a:srgbClr val="D81B60"/>
                </a:solidFill>
                <a:latin typeface="Menlo" panose="020B0609030804020204"/>
                <a:ea typeface="Source Sans Pro"/>
                <a:cs typeface="Calibri" panose="020F0502020204030204" pitchFamily="34" charset="0"/>
              </a:rPr>
              <a:t>// Use square brackets [] to make a list</a:t>
            </a:r>
            <a:r>
              <a:rPr lang="en-GB" dirty="0">
                <a:solidFill>
                  <a:srgbClr val="D81B60"/>
                </a:solidFill>
                <a:latin typeface="Menlo" panose="020B0609030804020204"/>
                <a:cs typeface="Calibri" panose="020F0502020204030204" pitchFamily="34" charset="0"/>
              </a:rPr>
              <a:t>.</a:t>
            </a:r>
            <a:br>
              <a:rPr lang="en-GB" dirty="0">
                <a:solidFill>
                  <a:srgbClr val="D81B60"/>
                </a:solidFill>
                <a:latin typeface="Menlo" panose="020B0609030804020204"/>
                <a:cs typeface="Calibri" panose="020F0502020204030204" pitchFamily="34" charset="0"/>
              </a:rPr>
            </a:br>
            <a:r>
              <a:rPr lang="en-GB" dirty="0">
                <a:solidFill>
                  <a:srgbClr val="D81B60"/>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 = [</a:t>
            </a:r>
            <a:r>
              <a:rPr lang="en-GB" dirty="0">
                <a:solidFill>
                  <a:srgbClr val="C53929"/>
                </a:solidFill>
                <a:latin typeface="Menlo" panose="020B0609030804020204"/>
                <a:cs typeface="Calibri" panose="020F0502020204030204" pitchFamily="34" charset="0"/>
              </a:rPr>
              <a:t>0</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2</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3</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5</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numbers:'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Lists can also store strings or other objects</a:t>
            </a:r>
          </a:p>
          <a:p>
            <a:br>
              <a:rPr lang="en-GB" dirty="0"/>
            </a:br>
            <a:r>
              <a:rPr lang="en-GB" dirty="0"/>
              <a:t>	</a:t>
            </a:r>
            <a:r>
              <a:rPr lang="en-GB" dirty="0">
                <a:solidFill>
                  <a:srgbClr val="D81B60"/>
                </a:solidFill>
                <a:latin typeface="Menlo" panose="020B0609030804020204"/>
                <a:cs typeface="Calibri" panose="020F0502020204030204" pitchFamily="34" charset="0"/>
              </a:rPr>
              <a:t>// Make a list of strings.</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 = [</a:t>
            </a:r>
            <a:r>
              <a:rPr lang="en-GB" dirty="0">
                <a:solidFill>
                  <a:srgbClr val="0D904F"/>
                </a:solidFill>
                <a:latin typeface="Menlo" panose="020B0609030804020204"/>
                <a:cs typeface="Calibri" panose="020F0502020204030204" pitchFamily="34" charset="0"/>
              </a:rPr>
              <a:t>'a'</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'b'</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'c'</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'd'</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strings:'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90187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234AAC-D5F5-B24F-BEEB-5EB474F97FB6}"/>
              </a:ext>
            </a:extLst>
          </p:cNvPr>
          <p:cNvSpPr/>
          <p:nvPr/>
        </p:nvSpPr>
        <p:spPr>
          <a:xfrm>
            <a:off x="384762" y="-51881"/>
            <a:ext cx="8407570" cy="4508927"/>
          </a:xfrm>
          <a:prstGeom prst="rect">
            <a:avLst/>
          </a:prstGeom>
        </p:spPr>
        <p:txBody>
          <a:bodyPr wrap="square">
            <a:spAutoFit/>
          </a:bodyPr>
          <a:lstStyle/>
          <a:p>
            <a:pPr marL="101600">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Lists (GEE)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To make a JavaScript list into an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 on the server, put a JavaScript literal into a container as with numbers and strings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Earth Engine also provides server-side convenience methods for making sequences of numbers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Make a sequence the hard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eeList</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3</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4</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Make a sequence the easy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sequence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err="1">
                <a:solidFill>
                  <a:srgbClr val="3747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 sequence);</a:t>
            </a:r>
            <a:endParaRPr lang="en-GB" sz="1200"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Since the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 only exist on the server, use Earth Engine provided functions to interact with them</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get() method </a:t>
            </a:r>
            <a:r>
              <a:rPr lang="en-US" sz="2100" dirty="0">
                <a:solidFill>
                  <a:srgbClr val="0070C0"/>
                </a:solidFill>
                <a:latin typeface="Calibri" panose="020F0502020204030204" pitchFamily="34" charset="0"/>
                <a:ea typeface="Source Sans Pro"/>
                <a:cs typeface="Calibri" panose="020F0502020204030204" pitchFamily="34" charset="0"/>
              </a:rPr>
              <a:t>to get element(s) out of the list, </a:t>
            </a:r>
            <a:r>
              <a:rPr lang="en-GB" sz="2100" dirty="0">
                <a:solidFill>
                  <a:srgbClr val="0070C0"/>
                </a:solidFill>
                <a:latin typeface="Calibri" panose="020F0502020204030204" pitchFamily="34" charset="0"/>
                <a:ea typeface="Source Sans Pro"/>
                <a:cs typeface="Calibri" panose="020F0502020204030204" pitchFamily="34" charset="0"/>
              </a:rPr>
              <a:t>of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Use a method on an </a:t>
            </a:r>
            <a:r>
              <a:rPr lang="en-GB" sz="1200" dirty="0" err="1">
                <a:solidFill>
                  <a:srgbClr val="D81B60"/>
                </a:solidFill>
                <a:latin typeface="Menlo" panose="020B0609030804020204"/>
                <a:cs typeface="Calibri" panose="020F0502020204030204" pitchFamily="34" charset="0"/>
              </a:rPr>
              <a:t>ee.List</a:t>
            </a:r>
            <a:r>
              <a:rPr lang="en-GB" sz="1200" dirty="0">
                <a:solidFill>
                  <a:srgbClr val="D81B60"/>
                </a:solidFill>
                <a:latin typeface="Menlo" panose="020B0609030804020204"/>
                <a:cs typeface="Calibri" panose="020F0502020204030204" pitchFamily="34" charset="0"/>
              </a:rPr>
              <a:t> to extract a value.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value = </a:t>
            </a:r>
            <a:r>
              <a:rPr lang="en-GB" sz="1200" dirty="0" err="1">
                <a:solidFill>
                  <a:srgbClr val="37474F"/>
                </a:solidFill>
                <a:latin typeface="Menlo" panose="020B0609030804020204"/>
                <a:cs typeface="Calibri" panose="020F0502020204030204" pitchFamily="34" charset="0"/>
              </a:rPr>
              <a:t>sequence.</a:t>
            </a:r>
            <a:r>
              <a:rPr lang="en-GB" sz="1200" dirty="0" err="1">
                <a:solidFill>
                  <a:srgbClr val="3B78E7"/>
                </a:solidFill>
                <a:latin typeface="Menlo" panose="020B0609030804020204"/>
                <a:cs typeface="Calibri" panose="020F0502020204030204" pitchFamily="34" charset="0"/>
              </a:rPr>
              <a:t>get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'Value at index 2:'</a:t>
            </a:r>
            <a:r>
              <a:rPr lang="en-GB" sz="1200" dirty="0">
                <a:solidFill>
                  <a:srgbClr val="37474F"/>
                </a:solidFill>
                <a:latin typeface="Menlo" panose="020B0609030804020204"/>
                <a:cs typeface="Calibri" panose="020F0502020204030204" pitchFamily="34" charset="0"/>
              </a:rPr>
              <a:t>, value);</a:t>
            </a:r>
            <a:endParaRPr lang="en-GB" sz="1200" dirty="0">
              <a:latin typeface="Menlo" panose="020B0609030804020204"/>
              <a:cs typeface="Calibri" panose="020F0502020204030204" pitchFamily="34" charset="0"/>
            </a:endParaRPr>
          </a:p>
        </p:txBody>
      </p:sp>
      <p:sp>
        <p:nvSpPr>
          <p:cNvPr id="4" name="Rectangle 3">
            <a:extLst>
              <a:ext uri="{FF2B5EF4-FFF2-40B4-BE49-F238E27FC236}">
                <a16:creationId xmlns:a16="http://schemas.microsoft.com/office/drawing/2014/main" id="{62C48D55-C211-F144-8349-13DBEA5AE410}"/>
              </a:ext>
            </a:extLst>
          </p:cNvPr>
          <p:cNvSpPr/>
          <p:nvPr/>
        </p:nvSpPr>
        <p:spPr>
          <a:xfrm>
            <a:off x="5514602" y="1944706"/>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2C48D55-C211-F144-8349-13DBEA5AE410}"/>
              </a:ext>
            </a:extLst>
          </p:cNvPr>
          <p:cNvSpPr/>
          <p:nvPr/>
        </p:nvSpPr>
        <p:spPr>
          <a:xfrm>
            <a:off x="5637819" y="4095181"/>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9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874AFF-A799-9240-A5F9-4D906C836F15}"/>
              </a:ext>
            </a:extLst>
          </p:cNvPr>
          <p:cNvSpPr/>
          <p:nvPr/>
        </p:nvSpPr>
        <p:spPr>
          <a:xfrm>
            <a:off x="304800" y="218920"/>
            <a:ext cx="8495223" cy="4139595"/>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Objects(Dictionary)</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Objects in JavaScript are dictionaries of key value pairs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 (or dictionary) are created with curly brackets {}</a:t>
            </a:r>
          </a:p>
          <a:p>
            <a:r>
              <a:rPr lang="en-GB" dirty="0">
                <a:solidFill>
                  <a:srgbClr val="D81B60"/>
                </a:solidFill>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Use curly brackets {} to make a dictionary of </a:t>
            </a:r>
            <a:r>
              <a:rPr lang="en-GB" dirty="0" err="1">
                <a:solidFill>
                  <a:srgbClr val="D81B60"/>
                </a:solidFill>
                <a:latin typeface="Menlo" panose="020B0609030804020204"/>
                <a:cs typeface="Calibri" panose="020F0502020204030204" pitchFamily="34" charset="0"/>
              </a:rPr>
              <a:t>key:value</a:t>
            </a:r>
            <a:r>
              <a:rPr lang="en-GB" dirty="0">
                <a:solidFill>
                  <a:srgbClr val="D81B60"/>
                </a:solidFill>
                <a:latin typeface="Menlo" panose="020B0609030804020204"/>
                <a:cs typeface="Calibri" panose="020F0502020204030204" pitchFamily="34" charset="0"/>
              </a:rPr>
              <a:t> pairs.</a:t>
            </a:r>
          </a:p>
          <a:p>
            <a:r>
              <a:rPr lang="en-GB" dirty="0">
                <a:solidFill>
                  <a:srgbClr val="3B78E7"/>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212121"/>
                </a:solidFill>
                <a:latin typeface="Menlo" panose="020B0609030804020204"/>
                <a:cs typeface="Calibri" panose="020F0502020204030204" pitchFamily="34" charset="0"/>
              </a:rPr>
              <a:t> object = {</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foo: </a:t>
            </a:r>
            <a:r>
              <a:rPr lang="en-GB" dirty="0">
                <a:solidFill>
                  <a:srgbClr val="0D904F"/>
                </a:solidFill>
                <a:latin typeface="Menlo" panose="020B0609030804020204"/>
                <a:cs typeface="Calibri" panose="020F0502020204030204" pitchFamily="34" charset="0"/>
              </a:rPr>
              <a:t>'bar'</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baz</a:t>
            </a:r>
            <a:r>
              <a:rPr lang="en-GB" dirty="0">
                <a:solidFill>
                  <a:srgbClr val="212121"/>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13</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stuff: [</a:t>
            </a:r>
            <a:r>
              <a:rPr lang="en-GB" dirty="0">
                <a:solidFill>
                  <a:srgbClr val="0D904F"/>
                </a:solidFill>
                <a:latin typeface="Menlo" panose="020B0609030804020204"/>
                <a:cs typeface="Calibri" panose="020F0502020204030204" pitchFamily="34" charset="0"/>
              </a:rPr>
              <a:t>'this', 'that', 'the other thing'</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endParaRPr lang="en-GB" dirty="0">
              <a:latin typeface="Menlo" panose="020B0609030804020204"/>
              <a:cs typeface="Calibri" panose="020F0502020204030204" pitchFamily="34" charset="0"/>
            </a:endParaRP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'Dictionary:'</a:t>
            </a:r>
            <a:r>
              <a:rPr lang="en-GB" dirty="0">
                <a:solidFill>
                  <a:srgbClr val="212121"/>
                </a:solidFill>
                <a:latin typeface="Menlo" panose="020B0609030804020204"/>
                <a:cs typeface="Calibri" panose="020F0502020204030204" pitchFamily="34" charset="0"/>
              </a:rPr>
              <a:t>, object);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square brackets.</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foo:'</a:t>
            </a:r>
            <a:r>
              <a:rPr lang="en-GB" dirty="0">
                <a:solidFill>
                  <a:srgbClr val="212121"/>
                </a:solidFill>
                <a:latin typeface="Menlo" panose="020B0609030804020204"/>
                <a:cs typeface="Calibri" panose="020F0502020204030204" pitchFamily="34" charset="0"/>
              </a:rPr>
              <a:t>, object[</a:t>
            </a:r>
            <a:r>
              <a:rPr lang="en-GB" dirty="0">
                <a:solidFill>
                  <a:srgbClr val="0D904F"/>
                </a:solidFill>
                <a:latin typeface="Menlo" panose="020B0609030804020204"/>
                <a:cs typeface="Calibri" panose="020F0502020204030204" pitchFamily="34" charset="0"/>
              </a:rPr>
              <a:t>'foo'</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dot notation.</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stuff:'</a:t>
            </a:r>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object.stuff</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2480926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F2CCC-AD8B-AC44-86D0-A36CBCC7FE14}"/>
              </a:ext>
            </a:extLst>
          </p:cNvPr>
          <p:cNvSpPr/>
          <p:nvPr/>
        </p:nvSpPr>
        <p:spPr>
          <a:xfrm>
            <a:off x="192659" y="0"/>
            <a:ext cx="8769648" cy="470128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Dictionary (GEE)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 Earth Engine Dictionary can be constructed from a JavaScript object, as with strings, numbers and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During the construction, JavaScript functionality can be used to initialize the Earth Engine object. In the following example an </a:t>
            </a:r>
            <a:r>
              <a:rPr lang="en-GB" sz="2100" dirty="0" err="1">
                <a:solidFill>
                  <a:srgbClr val="0070C0"/>
                </a:solidFill>
                <a:latin typeface="Calibri" panose="020F0502020204030204" pitchFamily="34" charset="0"/>
                <a:ea typeface="Source Sans Pro"/>
                <a:cs typeface="Calibri" panose="020F0502020204030204" pitchFamily="34" charset="0"/>
              </a:rPr>
              <a:t>ee.Dictionary</a:t>
            </a:r>
            <a:r>
              <a:rPr lang="en-GB" sz="2100" dirty="0">
                <a:solidFill>
                  <a:srgbClr val="0070C0"/>
                </a:solidFill>
                <a:latin typeface="Calibri" panose="020F0502020204030204" pitchFamily="34" charset="0"/>
                <a:ea typeface="Source Sans Pro"/>
                <a:cs typeface="Calibri" panose="020F0502020204030204" pitchFamily="34" charset="0"/>
              </a:rPr>
              <a:t> is constructed directly from a JavaScript literal object:</a:t>
            </a:r>
          </a:p>
          <a:p>
            <a:r>
              <a:rPr lang="en-GB" dirty="0"/>
              <a:t>	</a:t>
            </a:r>
            <a:r>
              <a:rPr lang="en-GB" sz="1050" dirty="0">
                <a:solidFill>
                  <a:srgbClr val="D81B60"/>
                </a:solidFill>
                <a:latin typeface="Menlo" panose="020B0609030804020204" pitchFamily="49" charset="0"/>
              </a:rPr>
              <a:t>// Make a Dictionary on the server.</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err="1">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dictionary = </a:t>
            </a:r>
            <a:r>
              <a:rPr lang="en-GB" sz="1050" dirty="0" err="1">
                <a:solidFill>
                  <a:srgbClr val="37474F"/>
                </a:solidFill>
                <a:latin typeface="Menlo" panose="020B0609030804020204" pitchFamily="49" charset="0"/>
              </a:rPr>
              <a:t>ee.</a:t>
            </a:r>
            <a:r>
              <a:rPr lang="en-GB" sz="1050" dirty="0" err="1">
                <a:solidFill>
                  <a:srgbClr val="9C27B0"/>
                </a:solidFill>
                <a:latin typeface="Menlo" panose="020B0609030804020204" pitchFamily="49" charset="0"/>
              </a:rPr>
              <a:t>Dictionary</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e: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pi: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phi: (</a:t>
            </a:r>
            <a:r>
              <a:rPr lang="en-GB" sz="1050" dirty="0">
                <a:solidFill>
                  <a:srgbClr val="C53929"/>
                </a:solidFill>
                <a:latin typeface="Menlo" panose="020B0609030804020204" pitchFamily="49" charset="0"/>
              </a:rPr>
              <a:t>1</a:t>
            </a:r>
            <a:r>
              <a:rPr lang="en-GB" sz="1050" dirty="0">
                <a:solidFill>
                  <a:srgbClr val="37474F"/>
                </a:solidFill>
                <a:latin typeface="Menlo" panose="020B0609030804020204" pitchFamily="49" charset="0"/>
              </a:rPr>
              <a:t> +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.sqrt</a:t>
            </a:r>
            <a:r>
              <a:rPr lang="en-GB" sz="1050" dirty="0">
                <a:solidFill>
                  <a:srgbClr val="37474F"/>
                </a:solidFill>
                <a:latin typeface="Menlo" panose="020B0609030804020204" pitchFamily="49" charset="0"/>
              </a:rPr>
              <a:t>(</a:t>
            </a:r>
            <a:r>
              <a:rPr lang="en-GB" sz="1050" dirty="0">
                <a:solidFill>
                  <a:srgbClr val="C53929"/>
                </a:solidFill>
                <a:latin typeface="Menlo" panose="020B0609030804020204" pitchFamily="49" charset="0"/>
              </a:rPr>
              <a:t>5</a:t>
            </a:r>
            <a:r>
              <a:rPr lang="en-GB" sz="1050" dirty="0">
                <a:solidFill>
                  <a:srgbClr val="37474F"/>
                </a:solidFill>
                <a:latin typeface="Menlo" panose="020B0609030804020204" pitchFamily="49" charset="0"/>
              </a:rPr>
              <a:t>)) / </a:t>
            </a:r>
            <a:r>
              <a:rPr lang="en-GB" sz="1050" dirty="0">
                <a:solidFill>
                  <a:srgbClr val="C53929"/>
                </a:solidFill>
                <a:latin typeface="Menlo" panose="020B0609030804020204" pitchFamily="49" charset="0"/>
              </a:rPr>
              <a:t>2</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some values from the dictionary.</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'Euler:'</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'Golden ratio:'</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'phi'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all the keys:</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'Keys: '</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dictionary.keys</a:t>
            </a:r>
            <a:r>
              <a:rPr lang="en-GB" sz="1050" dirty="0">
                <a:solidFill>
                  <a:srgbClr val="37474F"/>
                </a:solidFill>
                <a:latin typeface="Menlo" panose="020B0609030804020204" pitchFamily="49" charset="0"/>
              </a:rPr>
              <a:t>());</a:t>
            </a:r>
            <a:endParaRPr lang="en-GB" sz="1050" dirty="0"/>
          </a:p>
        </p:txBody>
      </p:sp>
      <p:sp>
        <p:nvSpPr>
          <p:cNvPr id="5" name="Rectangle 4">
            <a:extLst>
              <a:ext uri="{FF2B5EF4-FFF2-40B4-BE49-F238E27FC236}">
                <a16:creationId xmlns:a16="http://schemas.microsoft.com/office/drawing/2014/main" id="{62C48D55-C211-F144-8349-13DBEA5AE410}"/>
              </a:ext>
            </a:extLst>
          </p:cNvPr>
          <p:cNvSpPr/>
          <p:nvPr/>
        </p:nvSpPr>
        <p:spPr>
          <a:xfrm>
            <a:off x="5514602" y="3144450"/>
            <a:ext cx="2241585" cy="307777"/>
          </a:xfrm>
          <a:prstGeom prst="rect">
            <a:avLst/>
          </a:prstGeom>
        </p:spPr>
        <p:txBody>
          <a:bodyPr wrap="square">
            <a:spAutoFit/>
          </a:bodyPr>
          <a:lstStyle/>
          <a:p>
            <a:r>
              <a:rPr lang="en-GB" dirty="0">
                <a:latin typeface="Menlo" panose="020B0609030804020204"/>
                <a:cs typeface="Calibri" panose="020F0502020204030204" pitchFamily="34" charset="0"/>
                <a:hlinkClick r:id="rId2"/>
              </a:rPr>
              <a:t>Run in Code Editor</a:t>
            </a:r>
            <a:endParaRPr lang="en-GH" dirty="0">
              <a:latin typeface="Menlo" panose="020B0609030804020204"/>
              <a:cs typeface="Calibri" panose="020F0502020204030204" pitchFamily="34" charset="0"/>
            </a:endParaRPr>
          </a:p>
        </p:txBody>
      </p:sp>
    </p:spTree>
    <p:extLst>
      <p:ext uri="{BB962C8B-B14F-4D97-AF65-F5344CB8AC3E}">
        <p14:creationId xmlns:p14="http://schemas.microsoft.com/office/powerpoint/2010/main" val="61772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61A8-90C5-A84D-9CA0-5685C4E2D5B5}"/>
              </a:ext>
            </a:extLst>
          </p:cNvPr>
          <p:cNvSpPr>
            <a:spLocks noGrp="1"/>
          </p:cNvSpPr>
          <p:nvPr>
            <p:ph type="title"/>
          </p:nvPr>
        </p:nvSpPr>
        <p:spPr>
          <a:xfrm>
            <a:off x="0" y="4927"/>
            <a:ext cx="9850877" cy="619685"/>
          </a:xfrm>
        </p:spPr>
        <p:txBody>
          <a:bodyPr/>
          <a:lstStyle/>
          <a:p>
            <a:r>
              <a:rPr lang="en-GH" sz="2800" b="1" dirty="0">
                <a:latin typeface="Open Sans"/>
                <a:ea typeface="Open Sans"/>
                <a:cs typeface="Open Sans"/>
              </a:rPr>
              <a:t>DIFFERENCE BETWEEN LIST AND  DICTIONARY </a:t>
            </a:r>
          </a:p>
        </p:txBody>
      </p:sp>
      <p:graphicFrame>
        <p:nvGraphicFramePr>
          <p:cNvPr id="4" name="Table 3">
            <a:extLst>
              <a:ext uri="{FF2B5EF4-FFF2-40B4-BE49-F238E27FC236}">
                <a16:creationId xmlns:a16="http://schemas.microsoft.com/office/drawing/2014/main" id="{CCD42066-7D28-9046-A1AA-A158C74D3D2B}"/>
              </a:ext>
            </a:extLst>
          </p:cNvPr>
          <p:cNvGraphicFramePr>
            <a:graphicFrameLocks noGrp="1"/>
          </p:cNvGraphicFramePr>
          <p:nvPr>
            <p:extLst>
              <p:ext uri="{D42A27DB-BD31-4B8C-83A1-F6EECF244321}">
                <p14:modId xmlns:p14="http://schemas.microsoft.com/office/powerpoint/2010/main" val="2167985801"/>
              </p:ext>
            </p:extLst>
          </p:nvPr>
        </p:nvGraphicFramePr>
        <p:xfrm>
          <a:off x="1063942" y="820170"/>
          <a:ext cx="7211053" cy="3214388"/>
        </p:xfrm>
        <a:graphic>
          <a:graphicData uri="http://schemas.openxmlformats.org/drawingml/2006/table">
            <a:tbl>
              <a:tblPr>
                <a:tableStyleId>{3C2FFA5D-87B4-456A-9821-1D502468CF0F}</a:tableStyleId>
              </a:tblPr>
              <a:tblGrid>
                <a:gridCol w="3897164">
                  <a:extLst>
                    <a:ext uri="{9D8B030D-6E8A-4147-A177-3AD203B41FA5}">
                      <a16:colId xmlns:a16="http://schemas.microsoft.com/office/drawing/2014/main" val="1148855765"/>
                    </a:ext>
                  </a:extLst>
                </a:gridCol>
                <a:gridCol w="3313889">
                  <a:extLst>
                    <a:ext uri="{9D8B030D-6E8A-4147-A177-3AD203B41FA5}">
                      <a16:colId xmlns:a16="http://schemas.microsoft.com/office/drawing/2014/main" val="3279509972"/>
                    </a:ext>
                  </a:extLst>
                </a:gridCol>
              </a:tblGrid>
              <a:tr h="282206">
                <a:tc>
                  <a:txBody>
                    <a:bodyPr/>
                    <a:lstStyle/>
                    <a:p>
                      <a:pPr algn="l" fontAlgn="base"/>
                      <a:r>
                        <a:rPr lang="en-GB" sz="1400" b="1" u="none" strike="noStrike" cap="none" dirty="0">
                          <a:sym typeface="Arial"/>
                        </a:rPr>
                        <a:t>LIST</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tc>
                  <a:txBody>
                    <a:bodyPr/>
                    <a:lstStyle/>
                    <a:p>
                      <a:pPr algn="l" fontAlgn="base"/>
                      <a:r>
                        <a:rPr lang="en-GB" sz="1400" b="1" u="none" strike="noStrike" cap="none" dirty="0">
                          <a:sym typeface="Arial"/>
                        </a:rPr>
                        <a:t>DICTIONARY</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extLst>
                  <a:ext uri="{0D108BD9-81ED-4DB2-BD59-A6C34878D82A}">
                    <a16:rowId xmlns:a16="http://schemas.microsoft.com/office/drawing/2014/main" val="1103508031"/>
                  </a:ext>
                </a:extLst>
              </a:tr>
              <a:tr h="424444">
                <a:tc>
                  <a:txBody>
                    <a:bodyPr/>
                    <a:lstStyle/>
                    <a:p>
                      <a:pPr algn="l" fontAlgn="base"/>
                      <a:r>
                        <a:rPr lang="en-GB" sz="1200" u="none" strike="noStrike" cap="none" dirty="0">
                          <a:sym typeface="Arial"/>
                        </a:rPr>
                        <a:t>List is a collection of index values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a hashed structure of key and value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1337739056"/>
                  </a:ext>
                </a:extLst>
              </a:tr>
              <a:tr h="565159">
                <a:tc>
                  <a:txBody>
                    <a:bodyPr/>
                    <a:lstStyle/>
                    <a:p>
                      <a:pPr algn="l" fontAlgn="base"/>
                      <a:r>
                        <a:rPr lang="en-GB" sz="1200" u="none" strike="noStrike" cap="none" dirty="0">
                          <a:sym typeface="Arial"/>
                        </a:rPr>
                        <a:t>List is created by placing elements in [ ]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created by placing elements in { } as “</a:t>
                      </a:r>
                      <a:r>
                        <a:rPr lang="en-GB" sz="1200" u="none" strike="noStrike" cap="none" dirty="0" err="1">
                          <a:sym typeface="Arial"/>
                        </a:rPr>
                        <a:t>key”:”value</a:t>
                      </a:r>
                      <a:r>
                        <a:rPr lang="en-GB" sz="1200" u="none" strike="noStrike" cap="none" dirty="0">
                          <a:sym typeface="Arial"/>
                        </a:rPr>
                        <a:t>”, each key value pair is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3174556202"/>
                  </a:ext>
                </a:extLst>
              </a:tr>
              <a:tr h="370845">
                <a:tc>
                  <a:txBody>
                    <a:bodyPr/>
                    <a:lstStyle/>
                    <a:p>
                      <a:pPr algn="l" fontAlgn="base"/>
                      <a:r>
                        <a:rPr lang="en-GB" sz="1200" u="none" strike="noStrike" cap="none" dirty="0">
                          <a:sym typeface="Arial"/>
                        </a:rPr>
                        <a:t>The indices of list are integers starting from 0.</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keys of dictionary can be of any data type.</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25204277"/>
                  </a:ext>
                </a:extLst>
              </a:tr>
              <a:tr h="377119">
                <a:tc>
                  <a:txBody>
                    <a:bodyPr/>
                    <a:lstStyle/>
                    <a:p>
                      <a:pPr algn="l" fontAlgn="base"/>
                      <a:r>
                        <a:rPr lang="en-GB" sz="1200" u="none" strike="noStrike" cap="none">
                          <a:sym typeface="Arial"/>
                        </a:rPr>
                        <a:t>The elements are accessed via indices.</a:t>
                      </a:r>
                      <a:endParaRPr lang="en-GB" sz="1200" b="0" i="0" u="none" strike="noStrike" cap="none">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elements are accessed via key-values.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52920724"/>
                  </a:ext>
                </a:extLst>
              </a:tr>
              <a:tr h="458061">
                <a:tc>
                  <a:txBody>
                    <a:bodyPr/>
                    <a:lstStyle/>
                    <a:p>
                      <a:pPr algn="l" fontAlgn="base"/>
                      <a:r>
                        <a:rPr lang="en-GB" sz="1200" u="none" strike="noStrike" cap="none" dirty="0">
                          <a:sym typeface="Arial"/>
                        </a:rPr>
                        <a:t>The order of the elements entered are maintained.</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There is no guarantee for maintaining order.</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80892292"/>
                  </a:ext>
                </a:extLst>
              </a:tr>
            </a:tbl>
          </a:graphicData>
        </a:graphic>
      </p:graphicFrame>
    </p:spTree>
    <p:extLst>
      <p:ext uri="{BB962C8B-B14F-4D97-AF65-F5344CB8AC3E}">
        <p14:creationId xmlns:p14="http://schemas.microsoft.com/office/powerpoint/2010/main" val="168618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90945-191B-6A44-8334-62F3E4D7CC0F}"/>
              </a:ext>
            </a:extLst>
          </p:cNvPr>
          <p:cNvSpPr/>
          <p:nvPr/>
        </p:nvSpPr>
        <p:spPr>
          <a:xfrm>
            <a:off x="297641" y="69430"/>
            <a:ext cx="8183573" cy="4493538"/>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Dates</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Date objects represents time Earth Engine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As in the previous examples, it is important to distinguish between a JavaScript</a:t>
            </a:r>
            <a:r>
              <a:rPr lang="en-GB" sz="1500" dirty="0">
                <a:solidFill>
                  <a:srgbClr val="0070C0"/>
                </a:solidFill>
                <a:latin typeface="Source Sans Pro"/>
                <a:ea typeface="Source Sans Pro"/>
              </a:rPr>
              <a:t> </a:t>
            </a:r>
            <a:r>
              <a:rPr lang="en-GB" sz="2000" dirty="0">
                <a:solidFill>
                  <a:srgbClr val="0070C0"/>
                </a:solidFill>
                <a:latin typeface="Source Sans Pro"/>
                <a:ea typeface="Source Sans Pro"/>
                <a:hlinkClick r:id="rId2"/>
              </a:rPr>
              <a:t>Date </a:t>
            </a:r>
            <a:r>
              <a:rPr lang="en-GB" sz="1500" dirty="0">
                <a:solidFill>
                  <a:srgbClr val="0070C0"/>
                </a:solidFill>
                <a:latin typeface="Source Sans Pro"/>
                <a:ea typeface="Source Sans Pro"/>
              </a:rPr>
              <a:t> </a:t>
            </a:r>
            <a:r>
              <a:rPr lang="en-GB" sz="2100" dirty="0">
                <a:solidFill>
                  <a:srgbClr val="0070C0"/>
                </a:solidFill>
                <a:latin typeface="Calibri" panose="020F0502020204030204" pitchFamily="34" charset="0"/>
                <a:ea typeface="Source Sans Pro"/>
                <a:cs typeface="Calibri" panose="020F0502020204030204" pitchFamily="34" charset="0"/>
              </a:rPr>
              <a:t>object and an Earth Engine </a:t>
            </a:r>
            <a:r>
              <a:rPr lang="en-GB" sz="2100" dirty="0" err="1">
                <a:solidFill>
                  <a:srgbClr val="0070C0"/>
                </a:solidFill>
                <a:latin typeface="Calibri" panose="020F0502020204030204" pitchFamily="34" charset="0"/>
                <a:ea typeface="Source Sans Pro"/>
                <a:cs typeface="Calibri" panose="020F0502020204030204" pitchFamily="34" charset="0"/>
              </a:rPr>
              <a:t>ee.Dateobject</a:t>
            </a:r>
            <a:r>
              <a:rPr lang="en-GB" sz="2100" dirty="0">
                <a:solidFill>
                  <a:srgbClr val="0070C0"/>
                </a:solidFill>
                <a:latin typeface="Calibri" panose="020F0502020204030204" pitchFamily="34" charset="0"/>
                <a:ea typeface="Source Sans Pro"/>
                <a:cs typeface="Calibri" panose="020F0502020204030204" pitchFamily="34" charset="0"/>
              </a:rPr>
              <a:t> </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Construct an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from a string, from a JavaScript Date, or using static methods provided by the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class. (see the Date section in the </a:t>
            </a:r>
            <a:r>
              <a:rPr lang="en-GB" sz="2000" dirty="0">
                <a:solidFill>
                  <a:srgbClr val="0070C0"/>
                </a:solidFill>
                <a:latin typeface="Source Sans Pro"/>
                <a:ea typeface="Source Sans Pro"/>
                <a:hlinkClick r:id="rId3"/>
              </a:rPr>
              <a:t>Docs tab</a:t>
            </a:r>
            <a:r>
              <a:rPr lang="en-GB" sz="1500" dirty="0">
                <a:solidFill>
                  <a:srgbClr val="0070C0"/>
                </a:solidFill>
                <a:latin typeface="Source Sans Pro"/>
                <a:ea typeface="Source Sans Pro"/>
                <a:hlinkClick r:id="rId3"/>
              </a:rPr>
              <a:t> </a:t>
            </a:r>
            <a:r>
              <a:rPr lang="en-GB" sz="2100" dirty="0">
                <a:solidFill>
                  <a:srgbClr val="0070C0"/>
                </a:solidFill>
                <a:latin typeface="Calibri" panose="020F0502020204030204" pitchFamily="34" charset="0"/>
                <a:ea typeface="Source Sans Pro"/>
                <a:cs typeface="Calibri" panose="020F0502020204030204" pitchFamily="34" charset="0"/>
              </a:rPr>
              <a:t>for details)</a:t>
            </a:r>
          </a:p>
          <a:p>
            <a:endParaRPr lang="en-GB" sz="1050" dirty="0">
              <a:solidFill>
                <a:srgbClr val="212121"/>
              </a:solidFill>
              <a:latin typeface="Times New Roman" panose="02020603050405020304" pitchFamily="18" charset="0"/>
              <a:cs typeface="Times New Roman" panose="02020603050405020304" pitchFamily="18" charset="0"/>
            </a:endParaRPr>
          </a:p>
          <a:p>
            <a:r>
              <a:rPr lang="en-GB" sz="1050" dirty="0">
                <a:solidFill>
                  <a:srgbClr val="D81B60"/>
                </a:solidFill>
                <a:latin typeface="Times New Roman" panose="02020603050405020304" pitchFamily="18" charset="0"/>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Define a date in Earth Engine.</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date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'2015-12-31'</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 date);</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Get the current time using the JavaScript </a:t>
            </a:r>
            <a:r>
              <a:rPr lang="en-GB" sz="1050" dirty="0" err="1">
                <a:solidFill>
                  <a:srgbClr val="D81B60"/>
                </a:solidFill>
                <a:latin typeface="Menlo" panose="020B0609030804020204"/>
                <a:cs typeface="Times New Roman" panose="02020603050405020304" pitchFamily="18" charset="0"/>
              </a:rPr>
              <a:t>Date.now</a:t>
            </a:r>
            <a:r>
              <a:rPr lang="en-GB" sz="1050" dirty="0">
                <a:solidFill>
                  <a:srgbClr val="D81B60"/>
                </a:solidFill>
                <a:latin typeface="Menlo" panose="020B0609030804020204"/>
                <a:cs typeface="Times New Roman" panose="02020603050405020304" pitchFamily="18" charset="0"/>
              </a:rPr>
              <a:t>() method.</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now = </a:t>
            </a:r>
            <a:r>
              <a:rPr lang="en-GB" sz="1050" dirty="0" err="1">
                <a:solidFill>
                  <a:srgbClr val="9C27B0"/>
                </a:solidFill>
                <a:latin typeface="Menlo" panose="020B0609030804020204"/>
                <a:cs typeface="Times New Roman" panose="02020603050405020304" pitchFamily="18" charset="0"/>
              </a:rPr>
              <a:t>Date</a:t>
            </a:r>
            <a:r>
              <a:rPr lang="en-GB" sz="1050" dirty="0" err="1">
                <a:solidFill>
                  <a:srgbClr val="3747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'Milliseconds since January 1, 1970'</a:t>
            </a:r>
            <a:r>
              <a:rPr lang="en-GB" sz="1050" dirty="0">
                <a:solidFill>
                  <a:srgbClr val="37474F"/>
                </a:solidFill>
                <a:latin typeface="Menlo" panose="020B0609030804020204"/>
                <a:cs typeface="Times New Roman" panose="02020603050405020304" pitchFamily="18" charset="0"/>
              </a:rPr>
              <a:t>, now);</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Initialize an </a:t>
            </a:r>
            <a:r>
              <a:rPr lang="en-GB" sz="1050" dirty="0" err="1">
                <a:solidFill>
                  <a:srgbClr val="D81B60"/>
                </a:solidFill>
                <a:latin typeface="Menlo" panose="020B0609030804020204"/>
                <a:cs typeface="Times New Roman" panose="02020603050405020304" pitchFamily="18" charset="0"/>
              </a:rPr>
              <a:t>ee.Date</a:t>
            </a:r>
            <a:r>
              <a:rPr lang="en-GB" sz="1050" dirty="0">
                <a:solidFill>
                  <a:srgbClr val="D81B60"/>
                </a:solidFill>
                <a:latin typeface="Menlo" panose="020B0609030804020204"/>
                <a:cs typeface="Times New Roman" panose="02020603050405020304" pitchFamily="18" charset="0"/>
              </a:rPr>
              <a:t> object.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(now);</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p:txBody>
      </p:sp>
      <p:sp>
        <p:nvSpPr>
          <p:cNvPr id="2" name="Rectangle 1"/>
          <p:cNvSpPr/>
          <p:nvPr/>
        </p:nvSpPr>
        <p:spPr>
          <a:xfrm>
            <a:off x="6729879" y="2891274"/>
            <a:ext cx="1585690" cy="307777"/>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hlinkClick r:id="rId4"/>
              </a:rPr>
              <a:t>Run in Code Editor</a:t>
            </a:r>
            <a:endParaRPr lang="en-US" dirty="0"/>
          </a:p>
        </p:txBody>
      </p:sp>
    </p:spTree>
    <p:extLst>
      <p:ext uri="{BB962C8B-B14F-4D97-AF65-F5344CB8AC3E}">
        <p14:creationId xmlns:p14="http://schemas.microsoft.com/office/powerpoint/2010/main" val="2068555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583C6-023E-2140-892A-7E091A9CE6AA}"/>
              </a:ext>
            </a:extLst>
          </p:cNvPr>
          <p:cNvSpPr>
            <a:spLocks noGrp="1"/>
          </p:cNvSpPr>
          <p:nvPr>
            <p:ph type="body" idx="1"/>
          </p:nvPr>
        </p:nvSpPr>
        <p:spPr>
          <a:xfrm>
            <a:off x="574811" y="47162"/>
            <a:ext cx="8128201" cy="1038285"/>
          </a:xfrm>
        </p:spPr>
        <p:txBody>
          <a:bodyPr/>
          <a:lstStyle/>
          <a:p>
            <a:pPr>
              <a:spcBef>
                <a:spcPts val="0"/>
              </a:spcBef>
            </a:pPr>
            <a:r>
              <a:rPr lang="en-GB" sz="2100" dirty="0">
                <a:latin typeface="Calibri" panose="020F0502020204030204" pitchFamily="34" charset="0"/>
                <a:cs typeface="Calibri" panose="020F0502020204030204" pitchFamily="34" charset="0"/>
                <a:sym typeface="Arial"/>
              </a:rPr>
              <a:t>This introduction covers getting started with</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JavaScript </a:t>
            </a:r>
            <a:endParaRPr lang="en-GB" dirty="0">
              <a:latin typeface="Calibri" panose="020F0502020204030204" pitchFamily="34" charset="0"/>
              <a:cs typeface="Calibri" panose="020F0502020204030204" pitchFamily="34" charset="0"/>
              <a:sym typeface="Arial"/>
            </a:endParaRPr>
          </a:p>
          <a:p>
            <a:r>
              <a:rPr lang="en-GB" sz="2100" dirty="0">
                <a:latin typeface="Calibri" panose="020F0502020204030204" pitchFamily="34" charset="0"/>
                <a:cs typeface="Calibri" panose="020F0502020204030204" pitchFamily="34" charset="0"/>
                <a:sym typeface="Arial"/>
              </a:rPr>
              <a:t>GEE is built on JavaScript API and Python API</a:t>
            </a:r>
          </a:p>
          <a:p>
            <a:r>
              <a:rPr lang="en-GB" sz="2100" dirty="0">
                <a:latin typeface="Calibri" panose="020F0502020204030204" pitchFamily="34" charset="0"/>
                <a:cs typeface="Calibri" panose="020F0502020204030204" pitchFamily="34" charset="0"/>
                <a:sym typeface="Arial"/>
              </a:rPr>
              <a:t>The code editor is the interface to interact with the JavaScript API</a:t>
            </a:r>
          </a:p>
        </p:txBody>
      </p:sp>
      <p:pic>
        <p:nvPicPr>
          <p:cNvPr id="4" name="Picture 2">
            <a:extLst>
              <a:ext uri="{FF2B5EF4-FFF2-40B4-BE49-F238E27FC236}">
                <a16:creationId xmlns:a16="http://schemas.microsoft.com/office/drawing/2014/main" id="{FB40FDC7-E6CB-9744-8EFA-5BDEC2FC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441" y="1322963"/>
            <a:ext cx="5481691" cy="30333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tooltip="https://code.earthengine.google.com/"/>
            <a:extLst>
              <a:ext uri="{FF2B5EF4-FFF2-40B4-BE49-F238E27FC236}">
                <a16:creationId xmlns:a16="http://schemas.microsoft.com/office/drawing/2014/main" id="{E0933B5A-A6F6-EE4B-8920-8D45B31849EB}"/>
              </a:ext>
            </a:extLst>
          </p:cNvPr>
          <p:cNvSpPr txBox="1"/>
          <p:nvPr/>
        </p:nvSpPr>
        <p:spPr>
          <a:xfrm>
            <a:off x="0" y="4297586"/>
            <a:ext cx="9144000" cy="307777"/>
          </a:xfrm>
          <a:prstGeom prst="rect">
            <a:avLst/>
          </a:prstGeom>
          <a:noFill/>
        </p:spPr>
        <p:txBody>
          <a:bodyPr wrap="square" rtlCol="0">
            <a:spAutoFit/>
          </a:bodyPr>
          <a:lstStyle/>
          <a:p>
            <a:pPr algn="ct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https://</a:t>
            </a:r>
            <a:r>
              <a:rPr lang="en-GB" dirty="0" err="1">
                <a:solidFill>
                  <a:srgbClr val="0070C0"/>
                </a:solidFill>
                <a:latin typeface="Calibri" panose="020F0502020204030204" pitchFamily="34" charset="0"/>
                <a:ea typeface="Source Sans Pro"/>
                <a:cs typeface="Calibri" panose="020F0502020204030204" pitchFamily="34" charset="0"/>
                <a:sym typeface="Source Sans Pro"/>
                <a:hlinkClick r:id="rId4"/>
              </a:rPr>
              <a:t>code.earthengine.google.com</a:t>
            </a: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211019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C0A3B-34C6-C844-9F12-F0F48F242AF3}"/>
              </a:ext>
            </a:extLst>
          </p:cNvPr>
          <p:cNvSpPr/>
          <p:nvPr/>
        </p:nvSpPr>
        <p:spPr>
          <a:xfrm>
            <a:off x="308183" y="8759"/>
            <a:ext cx="7765774" cy="410881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Arrays and Array Images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Arrays in Earth Engine are constructed from lists of numbers and lists of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degree of nesting determines the number of dimensions</a:t>
            </a: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err="1">
                <a:solidFill>
                  <a:srgbClr val="3B78E7"/>
                </a:solidFill>
                <a:latin typeface="Menlo" panose="020B0609030804020204"/>
                <a:cs typeface="Times New Roman" panose="02020603050405020304" pitchFamily="18" charset="0"/>
              </a:rPr>
              <a:t>var</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coefficients</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 </a:t>
            </a:r>
            <a:r>
              <a:rPr lang="en-GB" dirty="0" err="1">
                <a:solidFill>
                  <a:srgbClr val="37474F"/>
                </a:solidFill>
                <a:latin typeface="Menlo" panose="020B0609030804020204"/>
                <a:cs typeface="Times New Roman" panose="02020603050405020304" pitchFamily="18" charset="0"/>
              </a:rPr>
              <a:t>ee.</a:t>
            </a:r>
            <a:r>
              <a:rPr lang="en-GB" dirty="0" err="1">
                <a:solidFill>
                  <a:srgbClr val="9C27B0"/>
                </a:solidFill>
                <a:latin typeface="Menlo" panose="020B0609030804020204"/>
                <a:cs typeface="Times New Roman" panose="02020603050405020304" pitchFamily="18" charset="0"/>
              </a:rPr>
              <a:t>Array</a:t>
            </a:r>
            <a:r>
              <a:rPr lang="en-GB"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[0.3037, 0.2793, 0.4743, 0.5585, 0.5082, 0.1863],</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[-0.2848, -0.2435, -0.5436, 0.7243, 0.0840, -0.1800],</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[0.1509, 0.1973, 0.3279, 0.3406, -0.7112, -0.4572],</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[-0.8242, 0.0849, 0.4392, -0.0580, 0.2012, -0.2768],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[-0.3280, 0.0549, 0.1075, 0.1855, -0.4357, 0.8085],</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[0.1084, -0.9022, 0.4120, 0.0573, -0.0251, 0.0238]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a:t>
            </a:r>
            <a:endParaRPr lang="en-GB" dirty="0">
              <a:latin typeface="Menlo" panose="020B0609030804020204"/>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a:solidFill>
                  <a:srgbClr val="3B78E7"/>
                </a:solidFill>
                <a:latin typeface="Menlo" panose="020B0609030804020204"/>
                <a:cs typeface="Times New Roman" panose="02020603050405020304" pitchFamily="18" charset="0"/>
              </a:rPr>
              <a:t>print</a:t>
            </a:r>
            <a:r>
              <a:rPr lang="en-GB" dirty="0">
                <a:latin typeface="Menlo" panose="020B0609030804020204"/>
                <a:cs typeface="Times New Roman" panose="02020603050405020304" pitchFamily="18" charset="0"/>
              </a:rPr>
              <a:t>(“</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 , </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a:t>
            </a:r>
          </a:p>
        </p:txBody>
      </p:sp>
      <p:sp>
        <p:nvSpPr>
          <p:cNvPr id="2" name="Rectangle 1"/>
          <p:cNvSpPr/>
          <p:nvPr/>
        </p:nvSpPr>
        <p:spPr>
          <a:xfrm>
            <a:off x="1224023" y="4259633"/>
            <a:ext cx="2117887" cy="307777"/>
          </a:xfrm>
          <a:prstGeom prst="rect">
            <a:avLst/>
          </a:prstGeom>
        </p:spPr>
        <p:txBody>
          <a:bodyPr wrap="none">
            <a:spAutoFit/>
          </a:bodyPr>
          <a:lstStyle/>
          <a:p>
            <a:r>
              <a:rPr lang="en-GB" dirty="0">
                <a:latin typeface="Menlo" panose="020B0609030804020204"/>
                <a:cs typeface="Times New Roman" panose="02020603050405020304" pitchFamily="18" charset="0"/>
                <a:hlinkClick r:id="rId2"/>
              </a:rPr>
              <a:t>Run in Code Editor</a:t>
            </a:r>
            <a:endParaRPr lang="en-US" dirty="0">
              <a:latin typeface="Menlo" panose="020B0609030804020204"/>
            </a:endParaRPr>
          </a:p>
        </p:txBody>
      </p:sp>
    </p:spTree>
    <p:extLst>
      <p:ext uri="{BB962C8B-B14F-4D97-AF65-F5344CB8AC3E}">
        <p14:creationId xmlns:p14="http://schemas.microsoft.com/office/powerpoint/2010/main" val="2364745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5E383-D026-7946-BA1F-7FE2F0604F6A}"/>
              </a:ext>
            </a:extLst>
          </p:cNvPr>
          <p:cNvSpPr/>
          <p:nvPr/>
        </p:nvSpPr>
        <p:spPr>
          <a:xfrm>
            <a:off x="0" y="20891"/>
            <a:ext cx="9144000" cy="4955203"/>
          </a:xfrm>
          <a:prstGeom prst="rect">
            <a:avLst/>
          </a:prstGeom>
        </p:spPr>
        <p:txBody>
          <a:bodyPr wrap="square">
            <a:spAutoFit/>
          </a:bodyPr>
          <a:lstStyle/>
          <a:p>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Functions</a:t>
            </a:r>
          </a:p>
          <a:p>
            <a:pPr marL="457200" lvl="5" indent="-355600">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Functions improve code readability and reusability by grouping sets of operations </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are defined with the function keyword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 names start with a letter and have a pair of parentheses at the end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often take parameters which tell the function what to do. These parameters go inside the parentheses () and the set of statements making up the function go inside curly brackets</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 return keyword indicates what the function output is </a:t>
            </a:r>
          </a:p>
          <a:p>
            <a:pPr marL="457200" lvl="5" indent="-355600">
              <a:spcBef>
                <a:spcPts val="600"/>
              </a:spcBef>
              <a:spcAft>
                <a:spcPts val="600"/>
              </a:spcAft>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There are several ways to declare a function</a:t>
            </a:r>
          </a:p>
          <a:p>
            <a:r>
              <a:rPr lang="en-GB" dirty="0"/>
              <a:t>	</a:t>
            </a:r>
            <a:r>
              <a:rPr lang="en-GB" sz="1200" dirty="0" err="1">
                <a:solidFill>
                  <a:srgbClr val="3B78E7"/>
                </a:solidFill>
                <a:latin typeface="Menlo" panose="020B0609030804020204" pitchFamily="49" charset="0"/>
              </a:rPr>
              <a:t>var</a:t>
            </a:r>
            <a:r>
              <a:rPr lang="en-GB" sz="1200" dirty="0">
                <a:solidFill>
                  <a:srgbClr val="37474F"/>
                </a:solidFill>
                <a:latin typeface="Menlo" panose="020B0609030804020204" pitchFamily="49" charset="0"/>
              </a:rPr>
              <a:t> </a:t>
            </a:r>
            <a:r>
              <a:rPr lang="en-GB" sz="1200" dirty="0" err="1">
                <a:solidFill>
                  <a:srgbClr val="37474F"/>
                </a:solidFill>
                <a:latin typeface="Menlo" panose="020B0609030804020204" pitchFamily="49" charset="0"/>
              </a:rPr>
              <a:t>myFunction</a:t>
            </a:r>
            <a:r>
              <a:rPr lang="en-GB" sz="1200" dirty="0">
                <a:solidFill>
                  <a:srgbClr val="37474F"/>
                </a:solidFill>
                <a:latin typeface="Menlo" panose="020B0609030804020204" pitchFamily="49" charset="0"/>
              </a:rPr>
              <a:t> = </a:t>
            </a:r>
            <a:r>
              <a:rPr lang="en-GB" sz="1200" dirty="0">
                <a:solidFill>
                  <a:srgbClr val="3B78E7"/>
                </a:solidFill>
                <a:latin typeface="Menlo" panose="020B0609030804020204" pitchFamily="49" charset="0"/>
              </a:rPr>
              <a:t>function</a:t>
            </a:r>
            <a:r>
              <a:rPr lang="en-GB" sz="1200" dirty="0">
                <a:solidFill>
                  <a:srgbClr val="37474F"/>
                </a:solidFill>
                <a:latin typeface="Menlo" panose="020B0609030804020204" pitchFamily="49" charset="0"/>
              </a:rPr>
              <a:t>(parameter1, parameter2, parameter3) {</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200" dirty="0">
                <a:solidFill>
                  <a:srgbClr val="3B78E7"/>
                </a:solidFill>
                <a:latin typeface="Menlo" panose="020B0609030804020204" pitchFamily="49" charset="0"/>
              </a:rPr>
              <a:t>return</a:t>
            </a: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100" dirty="0">
                <a:solidFill>
                  <a:srgbClr val="37474F"/>
                </a:solidFill>
                <a:latin typeface="Menlo" panose="020B0609030804020204" pitchFamily="49" charset="0"/>
              </a:rPr>
              <a:t>};</a:t>
            </a:r>
            <a:endParaRPr lang="en-GB" dirty="0"/>
          </a:p>
          <a:p>
            <a:br>
              <a:rPr lang="en-GB" dirty="0"/>
            </a:br>
            <a:endParaRPr lang="en-GH" dirty="0"/>
          </a:p>
        </p:txBody>
      </p:sp>
    </p:spTree>
    <p:extLst>
      <p:ext uri="{BB962C8B-B14F-4D97-AF65-F5344CB8AC3E}">
        <p14:creationId xmlns:p14="http://schemas.microsoft.com/office/powerpoint/2010/main" val="4180434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27BE3-B405-124D-A980-C9D7FF29E752}"/>
              </a:ext>
            </a:extLst>
          </p:cNvPr>
          <p:cNvSpPr/>
          <p:nvPr/>
        </p:nvSpPr>
        <p:spPr>
          <a:xfrm>
            <a:off x="203208" y="4265763"/>
            <a:ext cx="7858751" cy="307777"/>
          </a:xfrm>
          <a:prstGeom prst="rect">
            <a:avLst/>
          </a:prstGeom>
        </p:spPr>
        <p:txBody>
          <a:bodyPr wrap="square">
            <a:spAutoFit/>
          </a:bodyPr>
          <a:lstStyle/>
          <a:p>
            <a:r>
              <a:rPr lang="en-GB" dirty="0">
                <a:latin typeface="Menlo" panose="020B0609030804020204"/>
                <a:hlinkClick r:id="rId2"/>
              </a:rPr>
              <a:t>Run in Code Editor</a:t>
            </a:r>
            <a:endParaRPr lang="en-GH" dirty="0">
              <a:latin typeface="Menlo" panose="020B0609030804020204"/>
            </a:endParaRPr>
          </a:p>
        </p:txBody>
      </p:sp>
      <p:grpSp>
        <p:nvGrpSpPr>
          <p:cNvPr id="9" name="Group 8"/>
          <p:cNvGrpSpPr/>
          <p:nvPr/>
        </p:nvGrpSpPr>
        <p:grpSpPr>
          <a:xfrm>
            <a:off x="226980" y="700721"/>
            <a:ext cx="4583253" cy="3154710"/>
            <a:chOff x="84306" y="290388"/>
            <a:chExt cx="4583253" cy="3154710"/>
          </a:xfrm>
        </p:grpSpPr>
        <p:sp>
          <p:nvSpPr>
            <p:cNvPr id="4" name="Rectangle 3">
              <a:extLst>
                <a:ext uri="{FF2B5EF4-FFF2-40B4-BE49-F238E27FC236}">
                  <a16:creationId xmlns:a16="http://schemas.microsoft.com/office/drawing/2014/main" id="{BA0015CA-361A-AC48-AFE0-63F25A066C4A}"/>
                </a:ext>
              </a:extLst>
            </p:cNvPr>
            <p:cNvSpPr/>
            <p:nvPr/>
          </p:nvSpPr>
          <p:spPr>
            <a:xfrm>
              <a:off x="160920" y="290388"/>
              <a:ext cx="4506639" cy="31547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Functions</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 = function(list) {</a:t>
              </a:r>
            </a:p>
            <a:p>
              <a:r>
                <a:rPr lang="en-GB" sz="1100" dirty="0">
                  <a:latin typeface="Menlo" panose="020B0609030804020204"/>
                  <a:cs typeface="Times New Roman" panose="02020603050405020304" pitchFamily="18" charset="0"/>
                </a:rPr>
                <a:t> </a:t>
              </a: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results</a:t>
              </a:r>
            </a:p>
            <a:p>
              <a:r>
                <a:rPr lang="en-GB" sz="1100" dirty="0">
                  <a:latin typeface="Menlo" panose="020B0609030804020204"/>
                  <a:cs typeface="Times New Roman" panose="02020603050405020304" pitchFamily="18" charset="0"/>
                </a:rPr>
                <a:t>  if (</a:t>
              </a:r>
              <a:r>
                <a:rPr lang="en-GB" sz="1100" dirty="0" err="1">
                  <a:latin typeface="Menlo" panose="020B0609030804020204"/>
                  <a:cs typeface="Times New Roman" panose="02020603050405020304" pitchFamily="18" charset="0"/>
                </a:rPr>
                <a:t>list.length</a:t>
              </a:r>
              <a:r>
                <a:rPr lang="en-GB" sz="1100" dirty="0">
                  <a:latin typeface="Menlo" panose="020B0609030804020204"/>
                  <a:cs typeface="Times New Roman" panose="02020603050405020304" pitchFamily="18" charset="0"/>
                </a:rPr>
                <a:t> &gt; 3){</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more than 4 elements"</a:t>
              </a:r>
            </a:p>
            <a:p>
              <a:r>
                <a:rPr lang="en-GB" sz="1100" dirty="0">
                  <a:latin typeface="Menlo" panose="020B0609030804020204"/>
                  <a:cs typeface="Times New Roman" panose="02020603050405020304" pitchFamily="18" charset="0"/>
                </a:rPr>
                <a:t>  }else{</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less than 4 elements"</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return results;</a:t>
              </a:r>
            </a:p>
            <a:p>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image = ["</a:t>
              </a:r>
              <a:r>
                <a:rPr lang="en-GB" sz="1100" dirty="0">
                  <a:solidFill>
                    <a:srgbClr val="0D904F"/>
                  </a:solidFill>
                  <a:latin typeface="Menlo" panose="020B0609030804020204"/>
                  <a:cs typeface="Times New Roman" panose="02020603050405020304" pitchFamily="18" charset="0"/>
                </a:rPr>
                <a:t>Modis</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Landsat7</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Sentinel2</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(image))</a:t>
              </a:r>
            </a:p>
          </p:txBody>
        </p:sp>
        <p:sp>
          <p:nvSpPr>
            <p:cNvPr id="5" name="Rectangle 4"/>
            <p:cNvSpPr/>
            <p:nvPr/>
          </p:nvSpPr>
          <p:spPr>
            <a:xfrm>
              <a:off x="84306" y="290388"/>
              <a:ext cx="4455268"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10233" y="669943"/>
            <a:ext cx="4115147" cy="3185488"/>
            <a:chOff x="4744173" y="259610"/>
            <a:chExt cx="4115147" cy="3185488"/>
          </a:xfrm>
        </p:grpSpPr>
        <p:sp>
          <p:nvSpPr>
            <p:cNvPr id="7" name="Rectangle 6">
              <a:extLst>
                <a:ext uri="{FF2B5EF4-FFF2-40B4-BE49-F238E27FC236}">
                  <a16:creationId xmlns:a16="http://schemas.microsoft.com/office/drawing/2014/main" id="{B6F3A9E6-C3F0-004B-9C7D-12C796D06F89}"/>
                </a:ext>
              </a:extLst>
            </p:cNvPr>
            <p:cNvSpPr/>
            <p:nvPr/>
          </p:nvSpPr>
          <p:spPr>
            <a:xfrm>
              <a:off x="4744173" y="259610"/>
              <a:ext cx="4115147" cy="317009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GEE Sample </a:t>
              </a:r>
            </a:p>
            <a:p>
              <a:r>
                <a:rPr lang="en-GB" sz="1100" dirty="0" err="1">
                  <a:solidFill>
                    <a:srgbClr val="3B78E7"/>
                  </a:solidFill>
                  <a:latin typeface="Menlo" panose="020B0609030804020204"/>
                  <a:cs typeface="Times New Roman" panose="02020603050405020304" pitchFamily="18" charset="0"/>
                </a:rPr>
                <a:t>var</a:t>
              </a:r>
              <a:r>
                <a:rPr lang="en-GB" sz="1100" dirty="0">
                  <a:solidFill>
                    <a:srgbClr val="D81B60"/>
                  </a:solidFill>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myList</a:t>
              </a:r>
              <a:r>
                <a:rPr lang="en-GB" sz="1100" dirty="0">
                  <a:solidFill>
                    <a:srgbClr val="D81B60"/>
                  </a:solidFill>
                  <a:latin typeface="Menlo" panose="020B0609030804020204"/>
                  <a:cs typeface="Times New Roman" panose="02020603050405020304" pitchFamily="18" charset="0"/>
                </a:rPr>
                <a:t> = </a:t>
              </a:r>
              <a:r>
                <a:rPr lang="en-GB" sz="1100" dirty="0" err="1">
                  <a:solidFill>
                    <a:srgbClr val="3B78E7"/>
                  </a:solidFill>
                  <a:latin typeface="Menlo" panose="020B0609030804020204"/>
                  <a:cs typeface="Times New Roman" panose="02020603050405020304" pitchFamily="18" charset="0"/>
                </a:rPr>
                <a:t>eee.Number</a:t>
              </a:r>
              <a:r>
                <a:rPr lang="en-GB" sz="1100" dirty="0">
                  <a:latin typeface="Menlo" panose="020B0609030804020204"/>
                  <a:cs typeface="Times New Roman" panose="02020603050405020304" pitchFamily="18" charset="0"/>
                </a:rPr>
                <a:t>(number).pow(2);</a:t>
              </a:r>
            </a:p>
            <a:p>
              <a:r>
                <a:rPr lang="en-GB" sz="1100" dirty="0">
                  <a:latin typeface="Menlo" panose="020B0609030804020204"/>
                  <a:cs typeface="Times New Roman" panose="02020603050405020304" pitchFamily="18" charset="0"/>
                </a:rPr>
                <a:t>};</a:t>
              </a:r>
            </a:p>
            <a:p>
              <a:r>
                <a:rPr lang="en-GB" sz="1100" dirty="0" err="1">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squares = </a:t>
              </a:r>
              <a:r>
                <a:rPr lang="en-GB" sz="1100" dirty="0" err="1">
                  <a:latin typeface="Menlo" panose="020B0609030804020204"/>
                  <a:cs typeface="Times New Roman" panose="02020603050405020304" pitchFamily="18" charset="0"/>
                </a:rPr>
                <a:t>myList.</a:t>
              </a:r>
              <a:r>
                <a:rPr lang="en-GB" sz="1100" dirty="0" err="1">
                  <a:solidFill>
                    <a:srgbClr val="3B78E7"/>
                  </a:solidFill>
                  <a:latin typeface="Menlo" panose="020B0609030804020204"/>
                  <a:cs typeface="Times New Roman" panose="02020603050405020304" pitchFamily="18" charset="0"/>
                </a:rPr>
                <a:t>map</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computeSquares</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(squares); </a:t>
              </a:r>
            </a:p>
            <a:p>
              <a:endParaRPr lang="en-GB" sz="1100" dirty="0">
                <a:latin typeface="Times New Roman" panose="02020603050405020304" pitchFamily="18" charset="0"/>
                <a:cs typeface="Times New Roman" panose="02020603050405020304" pitchFamily="18" charset="0"/>
              </a:endParaRPr>
            </a:p>
            <a:p>
              <a:r>
                <a:rPr lang="en-GB" sz="1100" dirty="0" err="1">
                  <a:solidFill>
                    <a:srgbClr val="3B78E7"/>
                  </a:solidFill>
                  <a:latin typeface="Menlo" panose="020B0609030804020204"/>
                  <a:cs typeface="Times New Roman" panose="02020603050405020304" pitchFamily="18" charset="0"/>
                </a:rPr>
                <a:t>e.List.sequence</a:t>
              </a:r>
              <a:r>
                <a:rPr lang="en-GB" sz="1100" dirty="0">
                  <a:latin typeface="Menlo" panose="020B0609030804020204"/>
                  <a:cs typeface="Times New Roman" panose="02020603050405020304" pitchFamily="18" charset="0"/>
                </a:rPr>
                <a:t>(1, 10);</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 </a:t>
              </a:r>
              <a:r>
                <a:rPr lang="en-GB" sz="1100" dirty="0" err="1">
                  <a:latin typeface="Menlo" panose="020B0609030804020204"/>
                  <a:cs typeface="Times New Roman" panose="02020603050405020304" pitchFamily="18" charset="0"/>
                </a:rPr>
                <a:t>computeSquares</a:t>
              </a:r>
              <a:r>
                <a:rPr lang="en-GB" sz="1100" dirty="0">
                  <a:solidFill>
                    <a:srgbClr val="3B78E7"/>
                  </a:solidFill>
                  <a:latin typeface="Menlo" panose="020B0609030804020204"/>
                  <a:cs typeface="Times New Roman" panose="02020603050405020304" pitchFamily="18" charset="0"/>
                </a:rPr>
                <a:t> = </a:t>
              </a:r>
              <a:r>
                <a:rPr lang="en-GB" sz="1100" dirty="0">
                  <a:latin typeface="Menlo" panose="020B0609030804020204"/>
                  <a:cs typeface="Times New Roman" panose="02020603050405020304" pitchFamily="18" charset="0"/>
                </a:rPr>
                <a:t>function</a:t>
              </a:r>
              <a:r>
                <a:rPr lang="en-GB" sz="1100" dirty="0">
                  <a:solidFill>
                    <a:srgbClr val="3B78E7"/>
                  </a:solidFill>
                  <a:latin typeface="Menlo" panose="020B0609030804020204"/>
                  <a:cs typeface="Times New Roman" panose="02020603050405020304" pitchFamily="18" charset="0"/>
                </a:rPr>
                <a:t>(</a:t>
              </a:r>
              <a:r>
                <a:rPr lang="en-GB" sz="1100" dirty="0">
                  <a:latin typeface="Menlo" panose="020B0609030804020204"/>
                  <a:cs typeface="Times New Roman" panose="02020603050405020304" pitchFamily="18" charset="0"/>
                </a:rPr>
                <a:t>number</a:t>
              </a:r>
              <a:r>
                <a:rPr lang="en-GB" sz="1100" dirty="0">
                  <a:solidFill>
                    <a:srgbClr val="3B78E7"/>
                  </a:solidFill>
                  <a:latin typeface="Menlo" panose="020B0609030804020204"/>
                  <a:cs typeface="Times New Roman" panose="02020603050405020304" pitchFamily="18" charset="0"/>
                </a:rPr>
                <a:t>) {</a:t>
              </a:r>
              <a:endParaRPr lang="en-GB" sz="1100" dirty="0">
                <a:latin typeface="Menlo" panose="020B0609030804020204"/>
                <a:cs typeface="Times New Roman" panose="02020603050405020304" pitchFamily="18" charset="0"/>
              </a:endParaRPr>
            </a:p>
            <a:p>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 We define the operation using the EE API.</a:t>
              </a:r>
            </a:p>
            <a:p>
              <a:r>
                <a:rPr lang="en-GB" sz="1100" dirty="0">
                  <a:latin typeface="Menlo" panose="020B0609030804020204"/>
                  <a:cs typeface="Times New Roman" panose="02020603050405020304" pitchFamily="18" charset="0"/>
                </a:rPr>
                <a:t>  return</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sp>
          <p:nvSpPr>
            <p:cNvPr id="8" name="Rectangle 7"/>
            <p:cNvSpPr/>
            <p:nvPr/>
          </p:nvSpPr>
          <p:spPr>
            <a:xfrm>
              <a:off x="4744173" y="290388"/>
              <a:ext cx="4115147"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746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35BA9B-627F-6A40-A847-A1D62C70640B}"/>
              </a:ext>
            </a:extLst>
          </p:cNvPr>
          <p:cNvSpPr>
            <a:spLocks noGrp="1"/>
          </p:cNvSpPr>
          <p:nvPr>
            <p:ph type="body" idx="1"/>
          </p:nvPr>
        </p:nvSpPr>
        <p:spPr>
          <a:xfrm>
            <a:off x="288422" y="552532"/>
            <a:ext cx="8855578" cy="3863825"/>
          </a:xfrm>
        </p:spPr>
        <p:txBody>
          <a:bodyPr/>
          <a:lstStyle/>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Earth Engine uses a parallel processing system to carry out computation across a large number of machines</a:t>
            </a:r>
          </a:p>
          <a:p>
            <a:pPr marL="101600" indent="0">
              <a:spcBef>
                <a:spcPts val="0"/>
              </a:spcBef>
              <a:buClr>
                <a:srgbClr val="000000"/>
              </a:buClr>
              <a:buFont typeface="Arial"/>
              <a:buNone/>
            </a:pPr>
            <a:r>
              <a:rPr lang="en-GB" sz="2400" b="1" dirty="0">
                <a:latin typeface="Calibri" panose="020F0502020204030204" pitchFamily="34" charset="0"/>
                <a:cs typeface="Calibri" panose="020F0502020204030204" pitchFamily="34" charset="0"/>
                <a:sym typeface="Arial"/>
              </a:rPr>
              <a:t>for loops</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The use of for loops is discouraged in Earth Engine. The same results can be achieved using a map() operation where you specify a function that can be independently applied to each element. This allows the system to distribute the processing to different machines</a:t>
            </a:r>
          </a:p>
          <a:p>
            <a:pPr marL="101600" indent="0">
              <a:spcBef>
                <a:spcPts val="0"/>
              </a:spcBef>
              <a:buClr>
                <a:srgbClr val="000000"/>
              </a:buClr>
              <a:buNone/>
            </a:pPr>
            <a:r>
              <a:rPr lang="en-GB" sz="2400" b="1" dirty="0">
                <a:latin typeface="Calibri" panose="020F0502020204030204" pitchFamily="34" charset="0"/>
                <a:cs typeface="Calibri" panose="020F0502020204030204" pitchFamily="34" charset="0"/>
              </a:rPr>
              <a:t>If/else conditions</a:t>
            </a:r>
            <a:endParaRPr lang="en-GH" sz="2400" b="1" dirty="0">
              <a:latin typeface="Calibri" panose="020F0502020204030204" pitchFamily="34" charset="0"/>
              <a:cs typeface="Calibri" panose="020F0502020204030204" pitchFamily="34" charset="0"/>
            </a:endParaRP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if/else conditional operators in Earth Engine is strongly discouraged . map() and filters are more functional approaches</a:t>
            </a:r>
          </a:p>
          <a:p>
            <a:pPr marL="457200" lvl="5">
              <a:buClr>
                <a:schemeClr val="dk2"/>
              </a:buClr>
              <a:buFont typeface="Source Sans Pro"/>
              <a:buChar char="▹"/>
            </a:pPr>
            <a:endParaRPr lang="en-GB" sz="1400" dirty="0">
              <a:solidFill>
                <a:srgbClr val="212121"/>
              </a:solidFill>
              <a:latin typeface="Times New Roman" panose="02020603050405020304" pitchFamily="18" charset="0"/>
              <a:cs typeface="Arial"/>
            </a:endParaRPr>
          </a:p>
          <a:p>
            <a:pPr marL="101600" indent="0">
              <a:buNone/>
            </a:pPr>
            <a:r>
              <a:rPr lang="en-GB" sz="1400" dirty="0">
                <a:solidFill>
                  <a:srgbClr val="212121"/>
                </a:solidFill>
                <a:latin typeface="Times New Roman" panose="02020603050405020304" pitchFamily="18" charset="0"/>
                <a:cs typeface="Arial"/>
              </a:rPr>
              <a:t> </a:t>
            </a:r>
            <a:r>
              <a:rPr lang="en-GB" sz="1400" dirty="0">
                <a:latin typeface="Menlo" panose="020B0609030804020204"/>
                <a:hlinkClick r:id="rId2"/>
              </a:rPr>
              <a:t>Run in Code Editor</a:t>
            </a:r>
            <a:endParaRPr lang="en-GH" sz="1400" dirty="0">
              <a:latin typeface="Menlo" panose="020B0609030804020204"/>
            </a:endParaRPr>
          </a:p>
        </p:txBody>
      </p:sp>
      <p:sp>
        <p:nvSpPr>
          <p:cNvPr id="5" name="Title 1">
            <a:extLst>
              <a:ext uri="{FF2B5EF4-FFF2-40B4-BE49-F238E27FC236}">
                <a16:creationId xmlns:a16="http://schemas.microsoft.com/office/drawing/2014/main" id="{455F36CC-2531-8245-9A39-B193F2FFF52E}"/>
              </a:ext>
            </a:extLst>
          </p:cNvPr>
          <p:cNvSpPr txBox="1">
            <a:spLocks/>
          </p:cNvSpPr>
          <p:nvPr/>
        </p:nvSpPr>
        <p:spPr>
          <a:xfrm>
            <a:off x="0" y="0"/>
            <a:ext cx="8321653"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sym typeface="Source Sans Pro"/>
              </a:rPr>
              <a:t>Functional Programming Concepts</a:t>
            </a:r>
            <a:endParaRPr lang="en-GH" sz="3200" b="1" dirty="0">
              <a:latin typeface="Open Sans"/>
              <a:ea typeface="Open Sans"/>
              <a:cs typeface="Open Sans"/>
              <a:sym typeface="Source Sans Pro"/>
            </a:endParaRPr>
          </a:p>
        </p:txBody>
      </p:sp>
    </p:spTree>
    <p:extLst>
      <p:ext uri="{BB962C8B-B14F-4D97-AF65-F5344CB8AC3E}">
        <p14:creationId xmlns:p14="http://schemas.microsoft.com/office/powerpoint/2010/main" val="159104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9011-2B74-1341-BE42-5B604D30955B}"/>
              </a:ext>
            </a:extLst>
          </p:cNvPr>
          <p:cNvSpPr>
            <a:spLocks noGrp="1"/>
          </p:cNvSpPr>
          <p:nvPr>
            <p:ph type="title"/>
          </p:nvPr>
        </p:nvSpPr>
        <p:spPr>
          <a:xfrm>
            <a:off x="33569" y="49717"/>
            <a:ext cx="8531357" cy="619685"/>
          </a:xfrm>
        </p:spPr>
        <p:txBody>
          <a:bodyPr/>
          <a:lstStyle/>
          <a:p>
            <a:r>
              <a:rPr lang="en-GB" sz="3200" b="1" dirty="0">
                <a:latin typeface="Open Sans"/>
                <a:ea typeface="Open Sans"/>
                <a:cs typeface="Open Sans"/>
              </a:rPr>
              <a:t>Hex Colour Code</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6894FB3C-2E47-9C45-8048-CD7558DC24F5}"/>
              </a:ext>
            </a:extLst>
          </p:cNvPr>
          <p:cNvSpPr>
            <a:spLocks noGrp="1"/>
          </p:cNvSpPr>
          <p:nvPr>
            <p:ph type="body" idx="1"/>
          </p:nvPr>
        </p:nvSpPr>
        <p:spPr>
          <a:xfrm>
            <a:off x="33569" y="653004"/>
            <a:ext cx="9058550" cy="728324"/>
          </a:xfrm>
        </p:spPr>
        <p:txBody>
          <a:bodyPr/>
          <a:lstStyle/>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A hex colour code is a 6-symbol code made of up to three 2-symbol elements</a:t>
            </a:r>
          </a:p>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Each of the 2-symbol elements expresses a colour value from 0 to 255</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You may be interested in these interesting </a:t>
            </a:r>
            <a:r>
              <a:rPr lang="en-GB" dirty="0">
                <a:solidFill>
                  <a:srgbClr val="0070C0"/>
                </a:solidFill>
                <a:latin typeface="Calibri" panose="020F0502020204030204" pitchFamily="34" charset="0"/>
                <a:cs typeface="Calibri" panose="020F0502020204030204" pitchFamily="34" charset="0"/>
                <a:sym typeface="Arial"/>
                <a:hlinkClick r:id="rId3"/>
              </a:rPr>
              <a:t>videos</a:t>
            </a:r>
            <a:r>
              <a:rPr lang="en-GB" dirty="0">
                <a:solidFill>
                  <a:srgbClr val="0070C0"/>
                </a:solidFill>
                <a:latin typeface="Calibri" panose="020F0502020204030204" pitchFamily="34" charset="0"/>
                <a:cs typeface="Calibri" panose="020F0502020204030204" pitchFamily="34" charset="0"/>
                <a:sym typeface="Arial"/>
              </a:rPr>
              <a:t> and this </a:t>
            </a:r>
            <a:r>
              <a:rPr lang="en-GB" dirty="0">
                <a:solidFill>
                  <a:srgbClr val="0070C0"/>
                </a:solidFill>
                <a:latin typeface="Calibri" panose="020F0502020204030204" pitchFamily="34" charset="0"/>
                <a:cs typeface="Calibri" panose="020F0502020204030204" pitchFamily="34" charset="0"/>
                <a:sym typeface="Arial"/>
                <a:hlinkClick r:id="rId4"/>
              </a:rPr>
              <a:t>website</a:t>
            </a: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H" dirty="0">
              <a:solidFill>
                <a:srgbClr val="0070C0"/>
              </a:solidFill>
              <a:latin typeface="Calibri" panose="020F0502020204030204" pitchFamily="34" charset="0"/>
              <a:cs typeface="Calibri" panose="020F0502020204030204" pitchFamily="34" charset="0"/>
              <a:sym typeface="Arial"/>
            </a:endParaRPr>
          </a:p>
        </p:txBody>
      </p:sp>
      <p:grpSp>
        <p:nvGrpSpPr>
          <p:cNvPr id="4" name="Group 3"/>
          <p:cNvGrpSpPr/>
          <p:nvPr/>
        </p:nvGrpSpPr>
        <p:grpSpPr>
          <a:xfrm>
            <a:off x="33569" y="1944434"/>
            <a:ext cx="9110431" cy="2301340"/>
            <a:chOff x="33569" y="1847159"/>
            <a:chExt cx="9110431" cy="2301340"/>
          </a:xfrm>
        </p:grpSpPr>
        <p:pic>
          <p:nvPicPr>
            <p:cNvPr id="5" name="Picture 4">
              <a:extLst>
                <a:ext uri="{FF2B5EF4-FFF2-40B4-BE49-F238E27FC236}">
                  <a16:creationId xmlns:a16="http://schemas.microsoft.com/office/drawing/2014/main" id="{E0D64380-5FBB-EC4C-AC88-7BA64198A553}"/>
                </a:ext>
              </a:extLst>
            </p:cNvPr>
            <p:cNvPicPr>
              <a:picLocks noChangeAspect="1"/>
            </p:cNvPicPr>
            <p:nvPr/>
          </p:nvPicPr>
          <p:blipFill>
            <a:blip r:embed="rId5"/>
            <a:stretch>
              <a:fillRect/>
            </a:stretch>
          </p:blipFill>
          <p:spPr>
            <a:xfrm>
              <a:off x="6166581" y="1897728"/>
              <a:ext cx="2977419" cy="2250771"/>
            </a:xfrm>
            <a:prstGeom prst="rect">
              <a:avLst/>
            </a:prstGeom>
          </p:spPr>
        </p:pic>
        <p:pic>
          <p:nvPicPr>
            <p:cNvPr id="7" name="Picture 6">
              <a:extLst>
                <a:ext uri="{FF2B5EF4-FFF2-40B4-BE49-F238E27FC236}">
                  <a16:creationId xmlns:a16="http://schemas.microsoft.com/office/drawing/2014/main" id="{BA2B7830-084B-7946-8737-2A70EBEA081D}"/>
                </a:ext>
              </a:extLst>
            </p:cNvPr>
            <p:cNvPicPr>
              <a:picLocks noChangeAspect="1"/>
            </p:cNvPicPr>
            <p:nvPr/>
          </p:nvPicPr>
          <p:blipFill>
            <a:blip r:embed="rId6"/>
            <a:stretch>
              <a:fillRect/>
            </a:stretch>
          </p:blipFill>
          <p:spPr>
            <a:xfrm>
              <a:off x="33569" y="1897393"/>
              <a:ext cx="2290525" cy="2250771"/>
            </a:xfrm>
            <a:prstGeom prst="rect">
              <a:avLst/>
            </a:prstGeom>
          </p:spPr>
        </p:pic>
        <p:pic>
          <p:nvPicPr>
            <p:cNvPr id="9" name="Picture 8">
              <a:extLst>
                <a:ext uri="{FF2B5EF4-FFF2-40B4-BE49-F238E27FC236}">
                  <a16:creationId xmlns:a16="http://schemas.microsoft.com/office/drawing/2014/main" id="{E43B2971-29D4-7A42-AFCD-2E899E73E193}"/>
                </a:ext>
              </a:extLst>
            </p:cNvPr>
            <p:cNvPicPr>
              <a:picLocks noChangeAspect="1"/>
            </p:cNvPicPr>
            <p:nvPr/>
          </p:nvPicPr>
          <p:blipFill rotWithShape="1">
            <a:blip r:embed="rId7"/>
            <a:srcRect r="6264"/>
            <a:stretch/>
          </p:blipFill>
          <p:spPr>
            <a:xfrm>
              <a:off x="2324094" y="1847159"/>
              <a:ext cx="3849631" cy="2301340"/>
            </a:xfrm>
            <a:prstGeom prst="rect">
              <a:avLst/>
            </a:prstGeom>
          </p:spPr>
        </p:pic>
      </p:grpSp>
      <p:sp>
        <p:nvSpPr>
          <p:cNvPr id="10" name="Rectangle 9">
            <a:hlinkClick r:id="rId8" tooltip="Get your color Hex "/>
            <a:extLst>
              <a:ext uri="{FF2B5EF4-FFF2-40B4-BE49-F238E27FC236}">
                <a16:creationId xmlns:a16="http://schemas.microsoft.com/office/drawing/2014/main" id="{91B90D74-B4DD-C841-97A4-4D23AA398A9F}"/>
              </a:ext>
            </a:extLst>
          </p:cNvPr>
          <p:cNvSpPr/>
          <p:nvPr/>
        </p:nvSpPr>
        <p:spPr>
          <a:xfrm>
            <a:off x="0" y="4318447"/>
            <a:ext cx="9144000" cy="307777"/>
          </a:xfrm>
          <a:prstGeom prst="rect">
            <a:avLst/>
          </a:prstGeom>
        </p:spPr>
        <p:txBody>
          <a:bodyPr wrap="square">
            <a:spAutoFit/>
          </a:bodyPr>
          <a:lstStyle/>
          <a:p>
            <a:r>
              <a:rPr lang="en-GB" dirty="0">
                <a:latin typeface="Menlo" panose="020B0609030804020204"/>
                <a:hlinkClick r:id="rId8"/>
              </a:rPr>
              <a:t>Get </a:t>
            </a:r>
            <a:r>
              <a:rPr lang="en-GB" dirty="0" err="1">
                <a:latin typeface="Menlo" panose="020B0609030804020204"/>
                <a:hlinkClick r:id="rId8"/>
              </a:rPr>
              <a:t>Color</a:t>
            </a:r>
            <a:r>
              <a:rPr lang="en-GB" dirty="0">
                <a:latin typeface="Menlo" panose="020B0609030804020204"/>
                <a:hlinkClick r:id="rId8"/>
              </a:rPr>
              <a:t> Hex  </a:t>
            </a:r>
            <a:endParaRPr lang="en-GH" dirty="0">
              <a:latin typeface="Menlo" panose="020B0609030804020204"/>
            </a:endParaRPr>
          </a:p>
        </p:txBody>
      </p:sp>
    </p:spTree>
    <p:extLst>
      <p:ext uri="{BB962C8B-B14F-4D97-AF65-F5344CB8AC3E}">
        <p14:creationId xmlns:p14="http://schemas.microsoft.com/office/powerpoint/2010/main" val="880352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806-3915-C646-906F-046EFCB0B922}"/>
              </a:ext>
            </a:extLst>
          </p:cNvPr>
          <p:cNvSpPr>
            <a:spLocks noGrp="1"/>
          </p:cNvSpPr>
          <p:nvPr>
            <p:ph type="title"/>
          </p:nvPr>
        </p:nvSpPr>
        <p:spPr>
          <a:xfrm>
            <a:off x="0" y="0"/>
            <a:ext cx="8181420"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Resource Materials</a:t>
            </a:r>
          </a:p>
        </p:txBody>
      </p:sp>
      <p:sp>
        <p:nvSpPr>
          <p:cNvPr id="3" name="Text Placeholder 2">
            <a:extLst>
              <a:ext uri="{FF2B5EF4-FFF2-40B4-BE49-F238E27FC236}">
                <a16:creationId xmlns:a16="http://schemas.microsoft.com/office/drawing/2014/main" id="{D42752A0-B847-DE4C-A920-A7D3CCF8B2B2}"/>
              </a:ext>
            </a:extLst>
          </p:cNvPr>
          <p:cNvSpPr>
            <a:spLocks noGrp="1"/>
          </p:cNvSpPr>
          <p:nvPr>
            <p:ph type="body" idx="1"/>
          </p:nvPr>
        </p:nvSpPr>
        <p:spPr>
          <a:xfrm>
            <a:off x="256353" y="860684"/>
            <a:ext cx="8427203" cy="3077892"/>
          </a:xfrm>
        </p:spPr>
        <p:txBody>
          <a:bodyPr/>
          <a:lstStyle/>
          <a:p>
            <a:r>
              <a:rPr lang="en-GB" dirty="0">
                <a:solidFill>
                  <a:schemeClr val="tx2">
                    <a:lumMod val="10000"/>
                  </a:schemeClr>
                </a:solidFill>
              </a:rPr>
              <a:t> </a:t>
            </a:r>
            <a:r>
              <a:rPr lang="en-GB" dirty="0">
                <a:solidFill>
                  <a:srgbClr val="00B0F0"/>
                </a:solidFill>
                <a:hlinkClick r:id="rId2">
                  <a:extLst>
                    <a:ext uri="{A12FA001-AC4F-418D-AE19-62706E023703}">
                      <ahyp:hlinkClr xmlns:ahyp="http://schemas.microsoft.com/office/drawing/2018/hyperlinkcolor" val="tx"/>
                    </a:ext>
                  </a:extLst>
                </a:hlinkClick>
              </a:rPr>
              <a:t>the Code Editor guide </a:t>
            </a:r>
            <a:r>
              <a:rPr lang="en-GB" dirty="0">
                <a:solidFill>
                  <a:schemeClr val="tx2">
                    <a:lumMod val="10000"/>
                  </a:schemeClr>
                </a:solidFill>
              </a:rPr>
              <a:t>to get familiar with the Code Editor environment.</a:t>
            </a:r>
          </a:p>
          <a:p>
            <a:r>
              <a:rPr lang="en-GB" dirty="0">
                <a:solidFill>
                  <a:schemeClr val="tx2">
                    <a:lumMod val="10000"/>
                  </a:schemeClr>
                </a:solidFill>
              </a:rPr>
              <a:t>For more thorough JavaScript tutorials, see </a:t>
            </a:r>
            <a:r>
              <a:rPr lang="en-GB" dirty="0">
                <a:solidFill>
                  <a:srgbClr val="00B0F0"/>
                </a:solidFill>
                <a:hlinkClick r:id="rId3">
                  <a:extLst>
                    <a:ext uri="{A12FA001-AC4F-418D-AE19-62706E023703}">
                      <ahyp:hlinkClr xmlns:ahyp="http://schemas.microsoft.com/office/drawing/2018/hyperlinkcolor" val="tx"/>
                    </a:ext>
                  </a:extLst>
                </a:hlinkClick>
              </a:rPr>
              <a:t>these Mozilla developer resources</a:t>
            </a:r>
            <a:r>
              <a:rPr lang="en-GB" dirty="0">
                <a:solidFill>
                  <a:schemeClr val="tx2">
                    <a:lumMod val="10000"/>
                  </a:schemeClr>
                </a:solidFill>
              </a:rPr>
              <a:t>. </a:t>
            </a:r>
          </a:p>
          <a:p>
            <a:r>
              <a:rPr lang="en-GB" dirty="0">
                <a:solidFill>
                  <a:schemeClr val="tx2">
                    <a:lumMod val="10000"/>
                  </a:schemeClr>
                </a:solidFill>
              </a:rPr>
              <a:t>For an introduction to programming, with examples in JavaScript, see </a:t>
            </a:r>
            <a:r>
              <a:rPr lang="en-GB" dirty="0">
                <a:solidFill>
                  <a:srgbClr val="00B0F0"/>
                </a:solidFill>
                <a:hlinkClick r:id="rId4">
                  <a:extLst>
                    <a:ext uri="{A12FA001-AC4F-418D-AE19-62706E023703}">
                      <ahyp:hlinkClr xmlns:ahyp="http://schemas.microsoft.com/office/drawing/2018/hyperlinkcolor" val="tx"/>
                    </a:ext>
                  </a:extLst>
                </a:hlinkClick>
              </a:rPr>
              <a:t>Eloquent JavaScript</a:t>
            </a:r>
            <a:r>
              <a:rPr lang="en-GB" dirty="0">
                <a:solidFill>
                  <a:schemeClr val="tx2">
                    <a:lumMod val="10000"/>
                  </a:schemeClr>
                </a:solidFill>
              </a:rPr>
              <a:t>. </a:t>
            </a:r>
          </a:p>
          <a:p>
            <a:r>
              <a:rPr lang="en-GB" dirty="0">
                <a:solidFill>
                  <a:schemeClr val="tx2">
                    <a:lumMod val="10000"/>
                  </a:schemeClr>
                </a:solidFill>
              </a:rPr>
              <a:t>For suggestions on JavaScript coding style, see the </a:t>
            </a:r>
            <a:r>
              <a:rPr lang="en-GB" dirty="0">
                <a:solidFill>
                  <a:srgbClr val="00B0F0"/>
                </a:solidFill>
                <a:hlinkClick r:id="rId5">
                  <a:extLst>
                    <a:ext uri="{A12FA001-AC4F-418D-AE19-62706E023703}">
                      <ahyp:hlinkClr xmlns:ahyp="http://schemas.microsoft.com/office/drawing/2018/hyperlinkcolor" val="tx"/>
                    </a:ext>
                  </a:extLst>
                </a:hlinkClick>
              </a:rPr>
              <a:t>Google JavaScript Style Guide</a:t>
            </a:r>
            <a:r>
              <a:rPr lang="en-GB" dirty="0">
                <a:solidFill>
                  <a:schemeClr val="tx2">
                    <a:lumMod val="10000"/>
                  </a:schemeClr>
                </a:solidFill>
              </a:rPr>
              <a:t>.</a:t>
            </a:r>
          </a:p>
          <a:p>
            <a:endParaRPr lang="en-GH" dirty="0"/>
          </a:p>
        </p:txBody>
      </p:sp>
    </p:spTree>
    <p:extLst>
      <p:ext uri="{BB962C8B-B14F-4D97-AF65-F5344CB8AC3E}">
        <p14:creationId xmlns:p14="http://schemas.microsoft.com/office/powerpoint/2010/main" val="125874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a:t>
            </a:r>
            <a:r>
              <a:rPr lang="en-GB" sz="3600" b="1" dirty="0">
                <a:latin typeface="Open Sans"/>
                <a:ea typeface="Open Sans"/>
                <a:cs typeface="Open Sans"/>
              </a:rPr>
              <a:t>GitHub</a:t>
            </a:r>
            <a:endParaRPr sz="3600" b="1" dirty="0">
              <a:latin typeface="Open Sans"/>
              <a:ea typeface="Open Sans"/>
              <a:cs typeface="Open Sans"/>
              <a:sym typeface="Source Sans Pro"/>
            </a:endParaRPr>
          </a:p>
        </p:txBody>
      </p:sp>
      <p:pic>
        <p:nvPicPr>
          <p:cNvPr id="3" name="Picture 2">
            <a:extLst>
              <a:ext uri="{FF2B5EF4-FFF2-40B4-BE49-F238E27FC236}">
                <a16:creationId xmlns:a16="http://schemas.microsoft.com/office/drawing/2014/main" id="{13DDDD2E-C4E3-EF47-AD13-0DCBF52A8973}"/>
              </a:ext>
            </a:extLst>
          </p:cNvPr>
          <p:cNvPicPr>
            <a:picLocks noChangeAspect="1"/>
          </p:cNvPicPr>
          <p:nvPr/>
        </p:nvPicPr>
        <p:blipFill>
          <a:blip r:embed="rId2"/>
          <a:stretch>
            <a:fillRect/>
          </a:stretch>
        </p:blipFill>
        <p:spPr>
          <a:xfrm>
            <a:off x="4899469" y="1310830"/>
            <a:ext cx="3112031" cy="1750518"/>
          </a:xfrm>
          <a:prstGeom prst="rect">
            <a:avLst/>
          </a:prstGeom>
        </p:spPr>
      </p:pic>
      <p:sp>
        <p:nvSpPr>
          <p:cNvPr id="5" name="Rectangle 4">
            <a:hlinkClick r:id="rId3" tooltip="https://github.com/"/>
            <a:extLst>
              <a:ext uri="{FF2B5EF4-FFF2-40B4-BE49-F238E27FC236}">
                <a16:creationId xmlns:a16="http://schemas.microsoft.com/office/drawing/2014/main" id="{0E7918E2-3C8E-2544-914E-856F6EBE8EC4}"/>
              </a:ext>
            </a:extLst>
          </p:cNvPr>
          <p:cNvSpPr/>
          <p:nvPr/>
        </p:nvSpPr>
        <p:spPr>
          <a:xfrm>
            <a:off x="5404742" y="3042873"/>
            <a:ext cx="2225289" cy="307777"/>
          </a:xfrm>
          <a:prstGeom prst="rect">
            <a:avLst/>
          </a:prstGeom>
        </p:spPr>
        <p:txBody>
          <a:bodyPr wrap="none">
            <a:spAutoFit/>
          </a:bodyPr>
          <a:lstStyle/>
          <a:p>
            <a:r>
              <a:rPr lang="en-GH" dirty="0">
                <a:solidFill>
                  <a:srgbClr val="00B0F0"/>
                </a:solidFill>
                <a:latin typeface="Menlo" panose="020B0609030804020204"/>
              </a:rPr>
              <a:t>https://github.com/</a:t>
            </a:r>
          </a:p>
        </p:txBody>
      </p:sp>
    </p:spTree>
    <p:extLst>
      <p:ext uri="{BB962C8B-B14F-4D97-AF65-F5344CB8AC3E}">
        <p14:creationId xmlns:p14="http://schemas.microsoft.com/office/powerpoint/2010/main" val="3579645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1F600-A86C-8B49-90D5-710E442F4476}"/>
              </a:ext>
            </a:extLst>
          </p:cNvPr>
          <p:cNvSpPr>
            <a:spLocks noGrp="1"/>
          </p:cNvSpPr>
          <p:nvPr>
            <p:ph type="title"/>
          </p:nvPr>
        </p:nvSpPr>
        <p:spPr>
          <a:xfrm>
            <a:off x="0" y="-90158"/>
            <a:ext cx="9144000" cy="619685"/>
          </a:xfrm>
        </p:spPr>
        <p:txBody>
          <a:bodyPr/>
          <a:lstStyle/>
          <a:p>
            <a:pPr algn="ctr"/>
            <a:r>
              <a:rPr lang="en-GB" sz="2800" b="1" dirty="0">
                <a:latin typeface="Open Sans"/>
                <a:ea typeface="Open Sans"/>
                <a:cs typeface="Open Sans"/>
              </a:rPr>
              <a:t>GITHUB USER INTERFACE </a:t>
            </a:r>
            <a:endParaRPr lang="en-GH" sz="2800" b="1" dirty="0">
              <a:latin typeface="Open Sans"/>
              <a:ea typeface="Open Sans"/>
              <a:cs typeface="Open Sans"/>
            </a:endParaRPr>
          </a:p>
        </p:txBody>
      </p:sp>
      <p:pic>
        <p:nvPicPr>
          <p:cNvPr id="2" name="Picture 1"/>
          <p:cNvPicPr>
            <a:picLocks noChangeAspect="1"/>
          </p:cNvPicPr>
          <p:nvPr/>
        </p:nvPicPr>
        <p:blipFill>
          <a:blip r:embed="rId2"/>
          <a:stretch>
            <a:fillRect/>
          </a:stretch>
        </p:blipFill>
        <p:spPr>
          <a:xfrm>
            <a:off x="433387" y="542925"/>
            <a:ext cx="8277225" cy="4057650"/>
          </a:xfrm>
          <a:prstGeom prst="rect">
            <a:avLst/>
          </a:prstGeom>
        </p:spPr>
      </p:pic>
    </p:spTree>
    <p:extLst>
      <p:ext uri="{BB962C8B-B14F-4D97-AF65-F5344CB8AC3E}">
        <p14:creationId xmlns:p14="http://schemas.microsoft.com/office/powerpoint/2010/main" val="3886625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852"/>
        <p:cNvGrpSpPr/>
        <p:nvPr/>
      </p:nvGrpSpPr>
      <p:grpSpPr>
        <a:xfrm>
          <a:off x="0" y="0"/>
          <a:ext cx="0" cy="0"/>
          <a:chOff x="0" y="0"/>
          <a:chExt cx="0" cy="0"/>
        </a:xfrm>
      </p:grpSpPr>
      <p:pic>
        <p:nvPicPr>
          <p:cNvPr id="1854" name="Google Shape;1854;p183" descr="EE-logo_512dp.png"/>
          <p:cNvPicPr preferRelativeResize="0"/>
          <p:nvPr/>
        </p:nvPicPr>
        <p:blipFill rotWithShape="1">
          <a:blip r:embed="rId3">
            <a:alphaModFix/>
          </a:blip>
          <a:srcRect b="7484"/>
          <a:stretch/>
        </p:blipFill>
        <p:spPr>
          <a:xfrm>
            <a:off x="6687232" y="351334"/>
            <a:ext cx="2219300" cy="2053175"/>
          </a:xfrm>
          <a:prstGeom prst="rect">
            <a:avLst/>
          </a:prstGeom>
          <a:noFill/>
          <a:ln>
            <a:noFill/>
          </a:ln>
        </p:spPr>
      </p:pic>
      <p:sp>
        <p:nvSpPr>
          <p:cNvPr id="2" name="Title 1"/>
          <p:cNvSpPr>
            <a:spLocks noGrp="1"/>
          </p:cNvSpPr>
          <p:nvPr>
            <p:ph type="title"/>
          </p:nvPr>
        </p:nvSpPr>
        <p:spPr>
          <a:xfrm>
            <a:off x="1" y="2479707"/>
            <a:ext cx="9143999" cy="649200"/>
          </a:xfrm>
        </p:spPr>
        <p:txBody>
          <a:bodyPr/>
          <a:lstStyle/>
          <a:p>
            <a:pPr algn="ctr">
              <a:buClr>
                <a:schemeClr val="dk1"/>
              </a:buClr>
              <a:buSzPts val="2400"/>
            </a:pPr>
            <a:r>
              <a:rPr lang="en-US" sz="4050" b="1" dirty="0">
                <a:solidFill>
                  <a:schemeClr val="dk1"/>
                </a:solidFill>
                <a:latin typeface="Open Sans"/>
                <a:ea typeface="Open Sans"/>
                <a:cs typeface="Open Sans"/>
              </a:rPr>
              <a:t>Thank You</a:t>
            </a:r>
          </a:p>
        </p:txBody>
      </p:sp>
    </p:spTree>
    <p:extLst>
      <p:ext uri="{BB962C8B-B14F-4D97-AF65-F5344CB8AC3E}">
        <p14:creationId xmlns:p14="http://schemas.microsoft.com/office/powerpoint/2010/main" val="17632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8F20C-EF28-1846-B6ED-78C4E2EA5F97}"/>
              </a:ext>
            </a:extLst>
          </p:cNvPr>
          <p:cNvSpPr>
            <a:spLocks noGrp="1"/>
          </p:cNvSpPr>
          <p:nvPr>
            <p:ph type="body" idx="1"/>
          </p:nvPr>
        </p:nvSpPr>
        <p:spPr>
          <a:xfrm>
            <a:off x="588488" y="736169"/>
            <a:ext cx="7744806" cy="3737929"/>
          </a:xfrm>
        </p:spPr>
        <p:txBody>
          <a:bodyPr/>
          <a:lstStyle/>
          <a:p>
            <a:pPr marL="101600" indent="0">
              <a:buNone/>
            </a:pPr>
            <a:r>
              <a:rPr lang="en-GB" sz="2100" b="1" dirty="0">
                <a:latin typeface="Calibri" panose="020F0502020204030204" pitchFamily="34" charset="0"/>
                <a:cs typeface="Calibri" panose="020F0502020204030204" pitchFamily="34" charset="0"/>
                <a:sym typeface="Arial"/>
              </a:rPr>
              <a:t>Learning by doing </a:t>
            </a:r>
          </a:p>
          <a:p>
            <a:r>
              <a:rPr lang="en-GB" sz="2100" dirty="0">
                <a:latin typeface="Calibri" panose="020F0502020204030204" pitchFamily="34" charset="0"/>
                <a:cs typeface="Calibri" panose="020F0502020204030204" pitchFamily="34" charset="0"/>
                <a:sym typeface="Arial"/>
              </a:rPr>
              <a:t>Go to</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code.earthengine.google.com</a:t>
            </a:r>
            <a:r>
              <a:rPr lang="en-GB" sz="1400"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copy the following into the</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3"/>
              </a:rPr>
              <a:t>Code Editor</a:t>
            </a:r>
            <a:r>
              <a:rPr lang="en-GB"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click on run </a:t>
            </a:r>
          </a:p>
          <a:p>
            <a:pPr marL="101600" indent="0">
              <a:buNone/>
            </a:pPr>
            <a:endParaRPr lang="en-GB"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('Hello World!’);</a:t>
            </a:r>
            <a:endParaRPr lang="en-GH" sz="1400" dirty="0">
              <a:solidFill>
                <a:srgbClr val="212121"/>
              </a:solidFill>
              <a:latin typeface="Menlo" panose="020B0609030804020204"/>
              <a:cs typeface="Calibri" panose="020F0502020204030204" pitchFamily="34" charset="0"/>
              <a:sym typeface="Arial"/>
            </a:endParaRPr>
          </a:p>
          <a:p>
            <a:pPr marL="558800" lvl="1" indent="0">
              <a:buNone/>
            </a:pPr>
            <a:r>
              <a:rPr lang="en-GB" sz="1400" dirty="0">
                <a:solidFill>
                  <a:srgbClr val="D81B60"/>
                </a:solidFill>
                <a:latin typeface="Menlo" panose="020B0609030804020204"/>
                <a:cs typeface="Calibri" panose="020F0502020204030204" pitchFamily="34" charset="0"/>
                <a:sym typeface="Arial"/>
              </a:rPr>
              <a:t>// print('Hello World!’);</a:t>
            </a: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 (</a:t>
            </a:r>
            <a:r>
              <a:rPr lang="en-GB" sz="1400" dirty="0">
                <a:solidFill>
                  <a:srgbClr val="0D904F"/>
                </a:solidFill>
                <a:latin typeface="Menlo" panose="020B0609030804020204"/>
                <a:cs typeface="Calibri" panose="020F0502020204030204" pitchFamily="34" charset="0"/>
                <a:sym typeface="Arial"/>
              </a:rPr>
              <a:t>’This is my first JavaScript code’)</a:t>
            </a: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r>
              <a:rPr lang="en-GB" sz="1400" dirty="0">
                <a:solidFill>
                  <a:srgbClr val="0D904F"/>
                </a:solidFill>
                <a:latin typeface="Calibri" panose="020F0502020204030204" pitchFamily="34" charset="0"/>
                <a:cs typeface="Calibri" panose="020F0502020204030204" pitchFamily="34" charset="0"/>
                <a:sym typeface="Arial"/>
                <a:hlinkClick r:id="rId4"/>
              </a:rPr>
              <a:t>Run in Code Editor</a:t>
            </a:r>
            <a:endParaRPr lang="en-GH" sz="1400" dirty="0">
              <a:solidFill>
                <a:srgbClr val="0D904F"/>
              </a:solidFill>
              <a:latin typeface="Calibri" panose="020F0502020204030204" pitchFamily="34" charset="0"/>
              <a:cs typeface="Calibri" panose="020F0502020204030204" pitchFamily="34" charset="0"/>
              <a:sym typeface="Arial"/>
            </a:endParaRPr>
          </a:p>
        </p:txBody>
      </p:sp>
      <p:sp>
        <p:nvSpPr>
          <p:cNvPr id="4" name="Title 1">
            <a:extLst>
              <a:ext uri="{FF2B5EF4-FFF2-40B4-BE49-F238E27FC236}">
                <a16:creationId xmlns:a16="http://schemas.microsoft.com/office/drawing/2014/main" id="{75B56103-6971-D744-B9EC-45E46601E1B0}"/>
              </a:ext>
            </a:extLst>
          </p:cNvPr>
          <p:cNvSpPr>
            <a:spLocks noGrp="1"/>
          </p:cNvSpPr>
          <p:nvPr>
            <p:ph type="title"/>
          </p:nvPr>
        </p:nvSpPr>
        <p:spPr>
          <a:xfrm>
            <a:off x="2053771" y="49717"/>
            <a:ext cx="6389044" cy="619685"/>
          </a:xfrm>
        </p:spPr>
        <p:txBody>
          <a:bodyPr/>
          <a:lstStyle/>
          <a:p>
            <a:r>
              <a:rPr lang="en-GB" sz="3200" b="1" dirty="0">
                <a:latin typeface="Open Sans"/>
                <a:ea typeface="Open Sans"/>
                <a:cs typeface="Open Sans"/>
              </a:rPr>
              <a:t>Coding in JavaScript</a:t>
            </a:r>
            <a:endParaRPr lang="en-GH" sz="3200" b="1" dirty="0">
              <a:latin typeface="Open Sans"/>
              <a:ea typeface="Open Sans"/>
              <a:cs typeface="Open Sans"/>
            </a:endParaRPr>
          </a:p>
        </p:txBody>
      </p:sp>
    </p:spTree>
    <p:extLst>
      <p:ext uri="{BB962C8B-B14F-4D97-AF65-F5344CB8AC3E}">
        <p14:creationId xmlns:p14="http://schemas.microsoft.com/office/powerpoint/2010/main" val="3627543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56DD-986B-094A-84B7-88BAC70DFB64}"/>
              </a:ext>
            </a:extLst>
          </p:cNvPr>
          <p:cNvSpPr>
            <a:spLocks noGrp="1"/>
          </p:cNvSpPr>
          <p:nvPr>
            <p:ph type="title"/>
          </p:nvPr>
        </p:nvSpPr>
        <p:spPr>
          <a:xfrm>
            <a:off x="136981" y="11789"/>
            <a:ext cx="7741630" cy="619685"/>
          </a:xfrm>
        </p:spPr>
        <p:txBody>
          <a:bodyPr/>
          <a:lstStyle/>
          <a:p>
            <a:r>
              <a:rPr lang="en-GH" sz="3200" b="1" dirty="0">
                <a:latin typeface="Open Sans"/>
                <a:ea typeface="Open Sans"/>
                <a:cs typeface="Open Sans"/>
              </a:rPr>
              <a:t>Variables </a:t>
            </a:r>
          </a:p>
        </p:txBody>
      </p:sp>
      <p:sp>
        <p:nvSpPr>
          <p:cNvPr id="3" name="Text Placeholder 2">
            <a:extLst>
              <a:ext uri="{FF2B5EF4-FFF2-40B4-BE49-F238E27FC236}">
                <a16:creationId xmlns:a16="http://schemas.microsoft.com/office/drawing/2014/main" id="{9B981A47-69D0-B446-9540-FDB19FAABADB}"/>
              </a:ext>
            </a:extLst>
          </p:cNvPr>
          <p:cNvSpPr>
            <a:spLocks noGrp="1"/>
          </p:cNvSpPr>
          <p:nvPr>
            <p:ph type="body" idx="1"/>
          </p:nvPr>
        </p:nvSpPr>
        <p:spPr>
          <a:xfrm>
            <a:off x="447340" y="542060"/>
            <a:ext cx="7744806" cy="4140187"/>
          </a:xfrm>
        </p:spPr>
        <p:txBody>
          <a:bodyPr/>
          <a:lstStyle/>
          <a:p>
            <a:pPr>
              <a:spcBef>
                <a:spcPts val="0"/>
              </a:spcBef>
            </a:pPr>
            <a:r>
              <a:rPr lang="en-GH" sz="2100" dirty="0">
                <a:latin typeface="Calibri" panose="020F0502020204030204" pitchFamily="34" charset="0"/>
                <a:cs typeface="Calibri" panose="020F0502020204030204" pitchFamily="34" charset="0"/>
              </a:rPr>
              <a:t>Variables   are containers for storing  elements.</a:t>
            </a:r>
            <a:r>
              <a:rPr lang="en-GH" sz="2100" dirty="0">
                <a:latin typeface="Calibri" panose="020F0502020204030204" pitchFamily="34" charset="0"/>
                <a:cs typeface="Calibri" panose="020F0502020204030204" pitchFamily="34" charset="0"/>
                <a:sym typeface="Arial"/>
              </a:rPr>
              <a:t>In Javascrript  a variable is declared using</a:t>
            </a:r>
            <a:r>
              <a:rPr lang="en-US" sz="2100" dirty="0">
                <a:latin typeface="Calibri" panose="020F0502020204030204" pitchFamily="34" charset="0"/>
                <a:cs typeface="Calibri" panose="020F0502020204030204" pitchFamily="34" charset="0"/>
                <a:sym typeface="Arial"/>
              </a:rPr>
              <a:t> the keyword</a:t>
            </a:r>
            <a:r>
              <a:rPr lang="en-GH" sz="2100" dirty="0">
                <a:latin typeface="Calibri" panose="020F0502020204030204" pitchFamily="34" charset="0"/>
                <a:cs typeface="Calibri" panose="020F0502020204030204" pitchFamily="34" charset="0"/>
                <a:sym typeface="Arial"/>
              </a:rPr>
              <a:t>  </a:t>
            </a:r>
            <a:r>
              <a:rPr lang="en-GH" sz="2100" i="1" dirty="0">
                <a:latin typeface="Calibri" panose="020F0502020204030204" pitchFamily="34" charset="0"/>
                <a:cs typeface="Calibri" panose="020F0502020204030204" pitchFamily="34" charset="0"/>
                <a:sym typeface="Arial"/>
              </a:rPr>
              <a:t>var</a:t>
            </a:r>
            <a:endParaRPr lang="en-GH" sz="2100" i="1" dirty="0">
              <a:latin typeface="Calibri" panose="020F0502020204030204" pitchFamily="34" charset="0"/>
              <a:cs typeface="Calibri" panose="020F0502020204030204" pitchFamily="34" charset="0"/>
            </a:endParaRPr>
          </a:p>
          <a:p>
            <a:r>
              <a:rPr lang="en-GB" sz="2100" dirty="0">
                <a:latin typeface="Calibri" panose="020F0502020204030204" pitchFamily="34" charset="0"/>
                <a:cs typeface="Calibri" panose="020F0502020204030204" pitchFamily="34" charset="0"/>
              </a:rPr>
              <a:t>V</a:t>
            </a:r>
            <a:r>
              <a:rPr lang="en-GH" sz="2100" dirty="0">
                <a:latin typeface="Calibri" panose="020F0502020204030204" pitchFamily="34" charset="0"/>
                <a:cs typeface="Calibri" panose="020F0502020204030204" pitchFamily="34" charset="0"/>
              </a:rPr>
              <a:t>aribles can store strings, numbers,</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list</a:t>
            </a:r>
            <a:r>
              <a:rPr lang="en-US" sz="2100" dirty="0">
                <a:latin typeface="Calibri" panose="020F0502020204030204" pitchFamily="34" charset="0"/>
                <a:cs typeface="Calibri" panose="020F0502020204030204" pitchFamily="34" charset="0"/>
              </a:rPr>
              <a:t>s</a:t>
            </a:r>
            <a:r>
              <a:rPr lang="en-GH" sz="2100" dirty="0">
                <a:latin typeface="Calibri" panose="020F0502020204030204" pitchFamily="34" charset="0"/>
                <a:cs typeface="Calibri" panose="020F0502020204030204" pitchFamily="34" charset="0"/>
              </a:rPr>
              <a:t>,</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tuples </a:t>
            </a:r>
            <a:r>
              <a:rPr lang="en-US" sz="2100" dirty="0">
                <a:latin typeface="Calibri" panose="020F0502020204030204" pitchFamily="34" charset="0"/>
                <a:cs typeface="Calibri" panose="020F0502020204030204" pitchFamily="34" charset="0"/>
              </a:rPr>
              <a:t>…</a:t>
            </a:r>
            <a:r>
              <a:rPr lang="en-GH" sz="2100" dirty="0">
                <a:latin typeface="Calibri" panose="020F0502020204030204" pitchFamily="34" charset="0"/>
                <a:cs typeface="Calibri" panose="020F0502020204030204" pitchFamily="34" charset="0"/>
              </a:rPr>
              <a:t>.</a:t>
            </a:r>
          </a:p>
          <a:p>
            <a:pPr marL="101600" indent="0">
              <a:buNone/>
            </a:pPr>
            <a:r>
              <a:rPr lang="en-GH" sz="1600" i="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en-GH" sz="1400" dirty="0">
                <a:solidFill>
                  <a:srgbClr val="212121"/>
                </a:solidFill>
                <a:latin typeface="Times New Roman" panose="02020603050405020304" pitchFamily="18" charset="0"/>
                <a:cs typeface="Arial"/>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sym typeface="Arial"/>
              </a:rPr>
              <a:t>ar</a:t>
            </a:r>
            <a:r>
              <a:rPr lang="en-GH" sz="1100" dirty="0">
                <a:solidFill>
                  <a:srgbClr val="3B78E7"/>
                </a:solidFill>
                <a:latin typeface="Menlo" panose="020B0609030804020204"/>
                <a:cs typeface="Calibri" panose="020F0502020204030204" pitchFamily="34" charset="0"/>
              </a:rPr>
              <a:t> </a:t>
            </a:r>
            <a:r>
              <a:rPr lang="en-GH" sz="1100" dirty="0">
                <a:solidFill>
                  <a:srgbClr val="212121"/>
                </a:solidFill>
                <a:latin typeface="Menlo" panose="020B0609030804020204"/>
                <a:cs typeface="Calibri" panose="020F0502020204030204" pitchFamily="34" charset="0"/>
              </a:rPr>
              <a:t>school = </a:t>
            </a:r>
            <a:r>
              <a:rPr lang="en-GH" sz="1100" dirty="0">
                <a:solidFill>
                  <a:srgbClr val="0D904F"/>
                </a:solidFill>
                <a:latin typeface="Menlo" panose="020B0609030804020204"/>
                <a:cs typeface="Calibri" panose="020F0502020204030204" pitchFamily="34" charset="0"/>
                <a:sym typeface="Arial"/>
              </a:rPr>
              <a:t>“University of Ghana“</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year  = [</a:t>
            </a:r>
            <a:r>
              <a:rPr lang="en-GH" sz="1100" dirty="0">
                <a:solidFill>
                  <a:srgbClr val="C53929"/>
                </a:solidFill>
                <a:latin typeface="Menlo" panose="020B0609030804020204"/>
                <a:cs typeface="Calibri" panose="020F0502020204030204" pitchFamily="34" charset="0"/>
              </a:rPr>
              <a:t>2015</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2016</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2017</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2018</a:t>
            </a:r>
            <a:r>
              <a:rPr lang="en-GH" sz="1100" dirty="0">
                <a:solidFill>
                  <a:srgbClr val="212121"/>
                </a:solidFill>
                <a:latin typeface="Menlo" panose="020B0609030804020204"/>
                <a:cs typeface="Calibri" panose="020F0502020204030204" pitchFamily="34" charset="0"/>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a =  </a:t>
            </a:r>
            <a:r>
              <a:rPr lang="en-GH" sz="1100" dirty="0">
                <a:solidFill>
                  <a:srgbClr val="C53929"/>
                </a:solidFill>
                <a:latin typeface="Menlo" panose="020B0609030804020204"/>
                <a:cs typeface="Calibri" panose="020F0502020204030204" pitchFamily="34" charset="0"/>
              </a:rPr>
              <a:t>23</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b = </a:t>
            </a:r>
            <a:r>
              <a:rPr lang="en-GH" sz="1100" dirty="0">
                <a:solidFill>
                  <a:srgbClr val="C53929"/>
                </a:solidFill>
                <a:latin typeface="Menlo" panose="020B0609030804020204"/>
                <a:cs typeface="Calibri" panose="020F0502020204030204" pitchFamily="34" charset="0"/>
                <a:sym typeface="Arial"/>
              </a:rPr>
              <a:t>11</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c  = a + b </a:t>
            </a:r>
          </a:p>
          <a:p>
            <a:pPr marL="101600" indent="0">
              <a:buNone/>
            </a:pPr>
            <a:r>
              <a:rPr lang="en-GB" sz="1100" dirty="0">
                <a:solidFill>
                  <a:srgbClr val="3B78E7"/>
                </a:solidFill>
                <a:latin typeface="Menlo" panose="020B0609030804020204"/>
                <a:cs typeface="Calibri" panose="020F0502020204030204" pitchFamily="34" charset="0"/>
                <a:sym typeface="Arial"/>
              </a:rPr>
              <a:t>p</a:t>
            </a:r>
            <a:r>
              <a:rPr lang="en-GH" sz="1100" dirty="0">
                <a:solidFill>
                  <a:srgbClr val="3B78E7"/>
                </a:solidFill>
                <a:latin typeface="Menlo" panose="020B0609030804020204"/>
                <a:cs typeface="Calibri" panose="020F0502020204030204" pitchFamily="34" charset="0"/>
                <a:sym typeface="Arial"/>
              </a:rPr>
              <a:t>rint</a:t>
            </a:r>
            <a:r>
              <a:rPr lang="en-GH" sz="1100" dirty="0">
                <a:solidFill>
                  <a:srgbClr val="212121"/>
                </a:solidFill>
                <a:latin typeface="Menlo" panose="020B0609030804020204"/>
                <a:cs typeface="Calibri" panose="020F0502020204030204" pitchFamily="34" charset="0"/>
              </a:rPr>
              <a:t> ( c )</a:t>
            </a:r>
          </a:p>
          <a:p>
            <a:pPr marL="101600" indent="0">
              <a:buNone/>
            </a:pPr>
            <a:r>
              <a:rPr lang="en-GB" sz="1100" dirty="0">
                <a:solidFill>
                  <a:srgbClr val="3B78E7"/>
                </a:solidFill>
                <a:latin typeface="Menlo" panose="020B0609030804020204"/>
                <a:cs typeface="Calibri" panose="020F0502020204030204" pitchFamily="34" charset="0"/>
              </a:rPr>
              <a:t>p</a:t>
            </a:r>
            <a:r>
              <a:rPr lang="en-GH" sz="1100" dirty="0">
                <a:solidFill>
                  <a:srgbClr val="3B78E7"/>
                </a:solidFill>
                <a:latin typeface="Menlo" panose="020B0609030804020204"/>
                <a:cs typeface="Calibri" panose="020F0502020204030204" pitchFamily="34" charset="0"/>
              </a:rPr>
              <a:t>rint</a:t>
            </a:r>
            <a:r>
              <a:rPr lang="en-GH" sz="1100" dirty="0">
                <a:solidFill>
                  <a:srgbClr val="212121"/>
                </a:solidFill>
                <a:latin typeface="Menlo" panose="020B0609030804020204"/>
                <a:cs typeface="Calibri" panose="020F0502020204030204" pitchFamily="34" charset="0"/>
              </a:rPr>
              <a:t>(school)</a:t>
            </a:r>
            <a:endParaRPr lang="en-US" sz="1100" dirty="0">
              <a:solidFill>
                <a:srgbClr val="212121"/>
              </a:solidFill>
              <a:latin typeface="Menlo" panose="020B0609030804020204"/>
              <a:cs typeface="Calibri" panose="020F0502020204030204" pitchFamily="34" charset="0"/>
            </a:endParaRPr>
          </a:p>
          <a:p>
            <a:pPr marL="101600" indent="0">
              <a:buNone/>
            </a:pPr>
            <a:endParaRPr lang="en-US" sz="1400" dirty="0">
              <a:solidFill>
                <a:srgbClr val="212121"/>
              </a:solidFill>
              <a:latin typeface="Calibri" panose="020F0502020204030204" pitchFamily="34" charset="0"/>
              <a:cs typeface="Calibri" panose="020F0502020204030204" pitchFamily="34" charset="0"/>
              <a:hlinkClick r:id="rId2"/>
            </a:endParaRPr>
          </a:p>
          <a:p>
            <a:pPr marL="101600" indent="0">
              <a:buNone/>
            </a:pPr>
            <a:r>
              <a:rPr lang="en-GB" sz="1400" dirty="0">
                <a:solidFill>
                  <a:srgbClr val="0D904F"/>
                </a:solidFill>
                <a:latin typeface="Calibri" panose="020F0502020204030204" pitchFamily="34" charset="0"/>
                <a:cs typeface="Calibri" panose="020F0502020204030204" pitchFamily="34" charset="0"/>
                <a:hlinkClick r:id="rId2"/>
              </a:rPr>
              <a:t>Run in Code Editor</a:t>
            </a:r>
            <a:endParaRPr lang="en-GH" sz="1400" dirty="0">
              <a:solidFill>
                <a:srgbClr val="0D904F"/>
              </a:solidFill>
              <a:latin typeface="Calibri" panose="020F0502020204030204" pitchFamily="34" charset="0"/>
              <a:cs typeface="Calibri" panose="020F0502020204030204" pitchFamily="34" charset="0"/>
            </a:endParaRPr>
          </a:p>
          <a:p>
            <a:pPr marL="101600" indent="0">
              <a:buNone/>
            </a:pPr>
            <a:endParaRPr lang="en-GH" sz="900" dirty="0"/>
          </a:p>
        </p:txBody>
      </p:sp>
      <p:pic>
        <p:nvPicPr>
          <p:cNvPr id="6" name="Picture 5">
            <a:extLst>
              <a:ext uri="{FF2B5EF4-FFF2-40B4-BE49-F238E27FC236}">
                <a16:creationId xmlns:a16="http://schemas.microsoft.com/office/drawing/2014/main" id="{0D8EBAB9-C69B-7B4D-891D-9ADDB4B25CBE}"/>
              </a:ext>
            </a:extLst>
          </p:cNvPr>
          <p:cNvPicPr>
            <a:picLocks noChangeAspect="1"/>
          </p:cNvPicPr>
          <p:nvPr/>
        </p:nvPicPr>
        <p:blipFill>
          <a:blip r:embed="rId3"/>
          <a:stretch>
            <a:fillRect/>
          </a:stretch>
        </p:blipFill>
        <p:spPr>
          <a:xfrm>
            <a:off x="3667700" y="1864720"/>
            <a:ext cx="5338003" cy="2564608"/>
          </a:xfrm>
          <a:prstGeom prst="rect">
            <a:avLst/>
          </a:prstGeom>
        </p:spPr>
      </p:pic>
      <p:sp>
        <p:nvSpPr>
          <p:cNvPr id="4" name="Oval 3"/>
          <p:cNvSpPr/>
          <p:nvPr/>
        </p:nvSpPr>
        <p:spPr>
          <a:xfrm>
            <a:off x="6569413" y="2211421"/>
            <a:ext cx="693906" cy="259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5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04BE-A5A5-9641-92A3-0B0C08013991}"/>
              </a:ext>
            </a:extLst>
          </p:cNvPr>
          <p:cNvSpPr>
            <a:spLocks noGrp="1"/>
          </p:cNvSpPr>
          <p:nvPr>
            <p:ph type="title"/>
          </p:nvPr>
        </p:nvSpPr>
        <p:spPr>
          <a:xfrm>
            <a:off x="0" y="60110"/>
            <a:ext cx="8535031" cy="619685"/>
          </a:xfrm>
        </p:spPr>
        <p:txBody>
          <a:bodyPr/>
          <a:lstStyle/>
          <a:p>
            <a:r>
              <a:rPr lang="en-GH" sz="3200" b="1" dirty="0">
                <a:latin typeface="Open Sans"/>
                <a:ea typeface="Open Sans"/>
                <a:cs typeface="Open Sans"/>
              </a:rPr>
              <a:t>OPERATIONAL SYMBOLS IN JAVASCRIPT</a:t>
            </a:r>
          </a:p>
        </p:txBody>
      </p:sp>
      <p:graphicFrame>
        <p:nvGraphicFramePr>
          <p:cNvPr id="3" name="Table 2">
            <a:extLst>
              <a:ext uri="{FF2B5EF4-FFF2-40B4-BE49-F238E27FC236}">
                <a16:creationId xmlns:a16="http://schemas.microsoft.com/office/drawing/2014/main" id="{748C6413-447D-E443-99D3-DF6E9E4F68CF}"/>
              </a:ext>
            </a:extLst>
          </p:cNvPr>
          <p:cNvGraphicFramePr>
            <a:graphicFrameLocks noGrp="1"/>
          </p:cNvGraphicFramePr>
          <p:nvPr>
            <p:extLst>
              <p:ext uri="{D42A27DB-BD31-4B8C-83A1-F6EECF244321}">
                <p14:modId xmlns:p14="http://schemas.microsoft.com/office/powerpoint/2010/main" val="1891249141"/>
              </p:ext>
            </p:extLst>
          </p:nvPr>
        </p:nvGraphicFramePr>
        <p:xfrm>
          <a:off x="1482658" y="748632"/>
          <a:ext cx="6617240" cy="3705303"/>
        </p:xfrm>
        <a:graphic>
          <a:graphicData uri="http://schemas.openxmlformats.org/drawingml/2006/table">
            <a:tbl>
              <a:tblPr>
                <a:tableStyleId>{3C2FFA5D-87B4-456A-9821-1D502468CF0F}</a:tableStyleId>
              </a:tblPr>
              <a:tblGrid>
                <a:gridCol w="1973904">
                  <a:extLst>
                    <a:ext uri="{9D8B030D-6E8A-4147-A177-3AD203B41FA5}">
                      <a16:colId xmlns:a16="http://schemas.microsoft.com/office/drawing/2014/main" val="2530352979"/>
                    </a:ext>
                  </a:extLst>
                </a:gridCol>
                <a:gridCol w="4643336">
                  <a:extLst>
                    <a:ext uri="{9D8B030D-6E8A-4147-A177-3AD203B41FA5}">
                      <a16:colId xmlns:a16="http://schemas.microsoft.com/office/drawing/2014/main" val="58016549"/>
                    </a:ext>
                  </a:extLst>
                </a:gridCol>
              </a:tblGrid>
              <a:tr h="221450">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659919987"/>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Modulus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integer remainder of dividing the two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61561136"/>
                  </a:ext>
                </a:extLst>
              </a:tr>
              <a:tr h="381233">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Add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the sum of numeric operands or string concatenation.</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131418419"/>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Multiply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Produces the product of the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08408341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Subtract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subtracts the two operands, producing their difference.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792888132"/>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Exponent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result of raising the first operand to the power of the second operand. It is equivalent to </a:t>
                      </a:r>
                      <a:r>
                        <a:rPr lang="en-GB" sz="1300" u="none" strike="noStrike" cap="none" dirty="0" err="1">
                          <a:latin typeface="Calibri" panose="020F0502020204030204" pitchFamily="34" charset="0"/>
                          <a:cs typeface="Calibri" panose="020F0502020204030204" pitchFamily="34" charset="0"/>
                          <a:sym typeface="Arial"/>
                        </a:rPr>
                        <a:t>Math.pow</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4241952439"/>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Division ( /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 the quotient of its operands where the left operand is the dividend and the right operand is the divisor.</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09042579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And (&amp;&amp;)</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for a set of operands is true if and only if all of its operands are true.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8442369"/>
                  </a:ext>
                </a:extLst>
              </a:tr>
              <a:tr h="190615">
                <a:tc>
                  <a:txBody>
                    <a:bodyPr/>
                    <a:lstStyle/>
                    <a:p>
                      <a:r>
                        <a:rPr lang="en-GB" sz="1300" u="none" strike="noStrike" cap="none" dirty="0">
                          <a:latin typeface="Calibri" panose="020F0502020204030204" pitchFamily="34" charset="0"/>
                          <a:cs typeface="Calibri" panose="020F0502020204030204" pitchFamily="34" charset="0"/>
                          <a:sym typeface="Arial"/>
                        </a:rPr>
                        <a:t>Not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takes truth to falsity and vice versa</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891777273"/>
                  </a:ext>
                </a:extLst>
              </a:tr>
              <a:tr h="220865">
                <a:tc>
                  <a:txBody>
                    <a:bodyPr/>
                    <a:lstStyle/>
                    <a:p>
                      <a:r>
                        <a:rPr lang="en-GB" sz="1300" u="none" strike="noStrike" cap="none" dirty="0">
                          <a:latin typeface="Calibri" panose="020F0502020204030204" pitchFamily="34" charset="0"/>
                          <a:cs typeface="Calibri" panose="020F0502020204030204" pitchFamily="34" charset="0"/>
                          <a:sym typeface="Arial"/>
                        </a:rPr>
                        <a:t>If then else (?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Conditional statement</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904771339"/>
                  </a:ext>
                </a:extLst>
              </a:tr>
            </a:tbl>
          </a:graphicData>
        </a:graphic>
      </p:graphicFrame>
    </p:spTree>
    <p:extLst>
      <p:ext uri="{BB962C8B-B14F-4D97-AF65-F5344CB8AC3E}">
        <p14:creationId xmlns:p14="http://schemas.microsoft.com/office/powerpoint/2010/main" val="506853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54070A-6EBC-454A-A0D7-08997A0FB6A7}"/>
              </a:ext>
            </a:extLst>
          </p:cNvPr>
          <p:cNvSpPr>
            <a:spLocks noGrp="1"/>
          </p:cNvSpPr>
          <p:nvPr>
            <p:ph type="title"/>
          </p:nvPr>
        </p:nvSpPr>
        <p:spPr>
          <a:xfrm>
            <a:off x="0" y="81936"/>
            <a:ext cx="8285748"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OPERATIONAL SYMBOLS</a:t>
            </a:r>
            <a:endParaRPr lang="en-GH" b="1" dirty="0">
              <a:sym typeface="Arial"/>
            </a:endParaRPr>
          </a:p>
        </p:txBody>
      </p:sp>
      <p:graphicFrame>
        <p:nvGraphicFramePr>
          <p:cNvPr id="2" name="Table 1">
            <a:extLst>
              <a:ext uri="{FF2B5EF4-FFF2-40B4-BE49-F238E27FC236}">
                <a16:creationId xmlns:a16="http://schemas.microsoft.com/office/drawing/2014/main" id="{90B69BBD-618E-6842-A52D-126C00FAB7C0}"/>
              </a:ext>
            </a:extLst>
          </p:cNvPr>
          <p:cNvGraphicFramePr>
            <a:graphicFrameLocks noGrp="1"/>
          </p:cNvGraphicFramePr>
          <p:nvPr>
            <p:extLst>
              <p:ext uri="{D42A27DB-BD31-4B8C-83A1-F6EECF244321}">
                <p14:modId xmlns:p14="http://schemas.microsoft.com/office/powerpoint/2010/main" val="2874330147"/>
              </p:ext>
            </p:extLst>
          </p:nvPr>
        </p:nvGraphicFramePr>
        <p:xfrm>
          <a:off x="1166669" y="902593"/>
          <a:ext cx="6853189" cy="3204099"/>
        </p:xfrm>
        <a:graphic>
          <a:graphicData uri="http://schemas.openxmlformats.org/drawingml/2006/table">
            <a:tbl>
              <a:tblPr>
                <a:tableStyleId>{3C2FFA5D-87B4-456A-9821-1D502468CF0F}</a:tableStyleId>
              </a:tblPr>
              <a:tblGrid>
                <a:gridCol w="2418564">
                  <a:extLst>
                    <a:ext uri="{9D8B030D-6E8A-4147-A177-3AD203B41FA5}">
                      <a16:colId xmlns:a16="http://schemas.microsoft.com/office/drawing/2014/main" val="967974178"/>
                    </a:ext>
                  </a:extLst>
                </a:gridCol>
                <a:gridCol w="4434625">
                  <a:extLst>
                    <a:ext uri="{9D8B030D-6E8A-4147-A177-3AD203B41FA5}">
                      <a16:colId xmlns:a16="http://schemas.microsoft.com/office/drawing/2014/main" val="1953907706"/>
                    </a:ext>
                  </a:extLst>
                </a:gridCol>
              </a:tblGrid>
              <a:tr h="229230">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765364935"/>
                  </a:ext>
                </a:extLst>
              </a:tr>
              <a:tr h="328228">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Returns true if the operands are equal.</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300349799"/>
                  </a:ext>
                </a:extLst>
              </a:tr>
              <a:tr h="316869">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Not 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true if the operands are not equal.</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425206514"/>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019589723"/>
                  </a:ext>
                </a:extLst>
              </a:tr>
              <a:tr h="495932">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or equal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542035788"/>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Less than (&lt;)</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369404422"/>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Less than or equal (&lt;=)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435321826"/>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Or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for a set of operands is true if and only if one or more of its operands is true.</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extLst>
                  <a:ext uri="{0D108BD9-81ED-4DB2-BD59-A6C34878D82A}">
                    <a16:rowId xmlns:a16="http://schemas.microsoft.com/office/drawing/2014/main" val="2217927324"/>
                  </a:ext>
                </a:extLst>
              </a:tr>
            </a:tbl>
          </a:graphicData>
        </a:graphic>
      </p:graphicFrame>
    </p:spTree>
    <p:extLst>
      <p:ext uri="{BB962C8B-B14F-4D97-AF65-F5344CB8AC3E}">
        <p14:creationId xmlns:p14="http://schemas.microsoft.com/office/powerpoint/2010/main" val="127386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0B5E-D692-DC45-8FE7-223E9D7FA1F4}"/>
              </a:ext>
            </a:extLst>
          </p:cNvPr>
          <p:cNvSpPr>
            <a:spLocks noGrp="1"/>
          </p:cNvSpPr>
          <p:nvPr>
            <p:ph type="title"/>
          </p:nvPr>
        </p:nvSpPr>
        <p:spPr>
          <a:xfrm>
            <a:off x="0" y="7683"/>
            <a:ext cx="8108560" cy="630091"/>
          </a:xfrm>
        </p:spPr>
        <p:txBody>
          <a:bodyPr/>
          <a:lstStyle/>
          <a:p>
            <a:r>
              <a:rPr lang="en-GB" sz="3200" b="1" dirty="0">
                <a:latin typeface="Open Sans"/>
                <a:ea typeface="Open Sans"/>
                <a:cs typeface="Open Sans"/>
              </a:rPr>
              <a:t>Comparison Operators</a:t>
            </a:r>
            <a:endParaRPr lang="en-GH" sz="3200" b="1" dirty="0">
              <a:latin typeface="Open Sans"/>
              <a:ea typeface="Open Sans"/>
              <a:cs typeface="Open Sans"/>
            </a:endParaRPr>
          </a:p>
        </p:txBody>
      </p:sp>
      <p:graphicFrame>
        <p:nvGraphicFramePr>
          <p:cNvPr id="4" name="Table 3">
            <a:extLst>
              <a:ext uri="{FF2B5EF4-FFF2-40B4-BE49-F238E27FC236}">
                <a16:creationId xmlns:a16="http://schemas.microsoft.com/office/drawing/2014/main" id="{D34D49B6-8C51-454C-BD41-D1C7142A26CA}"/>
              </a:ext>
            </a:extLst>
          </p:cNvPr>
          <p:cNvGraphicFramePr>
            <a:graphicFrameLocks noGrp="1"/>
          </p:cNvGraphicFramePr>
          <p:nvPr>
            <p:extLst>
              <p:ext uri="{D42A27DB-BD31-4B8C-83A1-F6EECF244321}">
                <p14:modId xmlns:p14="http://schemas.microsoft.com/office/powerpoint/2010/main" val="2169608517"/>
              </p:ext>
            </p:extLst>
          </p:nvPr>
        </p:nvGraphicFramePr>
        <p:xfrm>
          <a:off x="217455" y="1438431"/>
          <a:ext cx="2958353" cy="1875342"/>
        </p:xfrm>
        <a:graphic>
          <a:graphicData uri="http://schemas.openxmlformats.org/drawingml/2006/table">
            <a:tbl>
              <a:tblPr>
                <a:tableStyleId>{3C2FFA5D-87B4-456A-9821-1D502468CF0F}</a:tableStyleId>
              </a:tblPr>
              <a:tblGrid>
                <a:gridCol w="978619">
                  <a:extLst>
                    <a:ext uri="{9D8B030D-6E8A-4147-A177-3AD203B41FA5}">
                      <a16:colId xmlns:a16="http://schemas.microsoft.com/office/drawing/2014/main" val="3483690565"/>
                    </a:ext>
                  </a:extLst>
                </a:gridCol>
                <a:gridCol w="1979734">
                  <a:extLst>
                    <a:ext uri="{9D8B030D-6E8A-4147-A177-3AD203B41FA5}">
                      <a16:colId xmlns:a16="http://schemas.microsoft.com/office/drawing/2014/main" val="3655524402"/>
                    </a:ext>
                  </a:extLst>
                </a:gridCol>
              </a:tblGrid>
              <a:tr h="356617">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OPERATOR</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DESCRIPTION</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682878665"/>
                  </a:ext>
                </a:extLst>
              </a:tr>
              <a:tr h="313152">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eq</a:t>
                      </a:r>
                      <a:r>
                        <a:rPr lang="en-GB" sz="1300" u="none" strike="noStrike" cap="none" dirty="0">
                          <a:latin typeface="Calibri" panose="020F0502020204030204" pitchFamily="34" charset="0"/>
                          <a:cs typeface="Calibri" panose="020F0502020204030204" pitchFamily="34" charset="0"/>
                          <a:sym typeface="Arial"/>
                        </a:rPr>
                        <a:t>() </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Equal to</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567550012"/>
                  </a:ext>
                </a:extLst>
              </a:tr>
              <a:tr h="307784">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gt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965876845"/>
                  </a:ext>
                </a:extLst>
              </a:tr>
              <a:tr h="316578">
                <a:tc>
                  <a:txBody>
                    <a:bodyPr/>
                    <a:lstStyle/>
                    <a:p>
                      <a:pPr algn="ctr" rtl="0" fontAlgn="ctr"/>
                      <a:r>
                        <a:rPr lang="en-GB" sz="1300" u="none" strike="noStrike" cap="none" dirty="0">
                          <a:latin typeface="Calibri" panose="020F0502020204030204" pitchFamily="34" charset="0"/>
                          <a:cs typeface="Calibri" panose="020F0502020204030204" pitchFamily="34" charset="0"/>
                          <a:sym typeface="Arial"/>
                        </a:rPr>
                        <a:t>gte()</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146782447"/>
                  </a:ext>
                </a:extLst>
              </a:tr>
              <a:tr h="281567">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lt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871658538"/>
                  </a:ext>
                </a:extLst>
              </a:tr>
              <a:tr h="299644">
                <a:tc>
                  <a:txBody>
                    <a:bodyPr/>
                    <a:lstStyle/>
                    <a:p>
                      <a:pPr algn="ctr" fontAlgn="b"/>
                      <a:r>
                        <a:rPr lang="en-GB" sz="1300" u="none" strike="noStrike" cap="none" dirty="0" err="1">
                          <a:latin typeface="Calibri" panose="020F0502020204030204" pitchFamily="34" charset="0"/>
                          <a:cs typeface="Calibri" panose="020F0502020204030204" pitchFamily="34" charset="0"/>
                          <a:sym typeface="Arial"/>
                        </a:rPr>
                        <a:t>lte</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3673068784"/>
                  </a:ext>
                </a:extLst>
              </a:tr>
            </a:tbl>
          </a:graphicData>
        </a:graphic>
      </p:graphicFrame>
      <p:sp>
        <p:nvSpPr>
          <p:cNvPr id="6" name="Rectangle 5">
            <a:extLst>
              <a:ext uri="{FF2B5EF4-FFF2-40B4-BE49-F238E27FC236}">
                <a16:creationId xmlns:a16="http://schemas.microsoft.com/office/drawing/2014/main" id="{2B2DDED0-235B-C44A-AB2C-8F349D355C60}"/>
              </a:ext>
            </a:extLst>
          </p:cNvPr>
          <p:cNvSpPr/>
          <p:nvPr/>
        </p:nvSpPr>
        <p:spPr>
          <a:xfrm>
            <a:off x="217455" y="3959540"/>
            <a:ext cx="2002899"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91052CA9-DC52-CB4F-A825-916D1D31E864}"/>
              </a:ext>
            </a:extLst>
          </p:cNvPr>
          <p:cNvPicPr>
            <a:picLocks noChangeAspect="1"/>
          </p:cNvPicPr>
          <p:nvPr/>
        </p:nvPicPr>
        <p:blipFill>
          <a:blip r:embed="rId3"/>
          <a:stretch>
            <a:fillRect/>
          </a:stretch>
        </p:blipFill>
        <p:spPr>
          <a:xfrm>
            <a:off x="3277354" y="1030072"/>
            <a:ext cx="5866646" cy="2692060"/>
          </a:xfrm>
          <a:prstGeom prst="rect">
            <a:avLst/>
          </a:prstGeom>
        </p:spPr>
      </p:pic>
    </p:spTree>
    <p:extLst>
      <p:ext uri="{BB962C8B-B14F-4D97-AF65-F5344CB8AC3E}">
        <p14:creationId xmlns:p14="http://schemas.microsoft.com/office/powerpoint/2010/main" val="1103789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6DE-F2E8-7144-AEBC-8AE0258F8B08}"/>
              </a:ext>
            </a:extLst>
          </p:cNvPr>
          <p:cNvSpPr>
            <a:spLocks noGrp="1"/>
          </p:cNvSpPr>
          <p:nvPr>
            <p:ph type="title"/>
          </p:nvPr>
        </p:nvSpPr>
        <p:spPr>
          <a:xfrm>
            <a:off x="0" y="0"/>
            <a:ext cx="7741630" cy="619685"/>
          </a:xfrm>
        </p:spPr>
        <p:txBody>
          <a:bodyPr/>
          <a:lstStyle/>
          <a:p>
            <a:r>
              <a:rPr lang="en-GB" sz="3200" b="1" dirty="0">
                <a:latin typeface="Open Sans"/>
                <a:ea typeface="Open Sans"/>
                <a:cs typeface="Open Sans"/>
              </a:rPr>
              <a:t>MATH OBJECTS</a:t>
            </a:r>
            <a:endParaRPr lang="en-GH" sz="3200" b="1" dirty="0">
              <a:latin typeface="Open Sans"/>
              <a:ea typeface="Open Sans"/>
              <a:cs typeface="Open Sans"/>
            </a:endParaRPr>
          </a:p>
        </p:txBody>
      </p:sp>
      <p:sp>
        <p:nvSpPr>
          <p:cNvPr id="6" name="Rectangle 5">
            <a:extLst>
              <a:ext uri="{FF2B5EF4-FFF2-40B4-BE49-F238E27FC236}">
                <a16:creationId xmlns:a16="http://schemas.microsoft.com/office/drawing/2014/main" id="{297EA52F-9ECC-9B4D-83E1-8F7ECC2380CF}"/>
              </a:ext>
            </a:extLst>
          </p:cNvPr>
          <p:cNvSpPr/>
          <p:nvPr/>
        </p:nvSpPr>
        <p:spPr>
          <a:xfrm>
            <a:off x="1242060" y="583200"/>
            <a:ext cx="5132800" cy="4108817"/>
          </a:xfrm>
          <a:prstGeom prst="rect">
            <a:avLst/>
          </a:prstGeom>
        </p:spPr>
        <p:txBody>
          <a:bodyPr wrap="square">
            <a:spAutoFit/>
          </a:bodyPr>
          <a:lstStyle/>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Math.random</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a random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Math.min</a:t>
            </a:r>
            <a:r>
              <a:rPr lang="en-GB" dirty="0">
                <a:solidFill>
                  <a:srgbClr val="0070C0"/>
                </a:solidFill>
                <a:latin typeface="Calibri" panose="020F0502020204030204" pitchFamily="34" charset="0"/>
                <a:ea typeface="Source Sans Pro"/>
                <a:cs typeface="Calibri" panose="020F0502020204030204" pitchFamily="34" charset="0"/>
                <a:sym typeface="Source Sans Pro"/>
              </a:rPr>
              <a:t>(0, 150, 30, 20, -8); // returns -8</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(4.7);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Math.ceil</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Math.floor</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Math.E</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Euler's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Math.PI</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PI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Math.SQRT2  // returns the square root of 2 Math.</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SQRT1_2 // returns the square root of 1/2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Math.LN2      // returns the natural logarithm of 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Math.LN10 // returns the natural logarithm of 10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Math.LOG2E // returns base 2 logarithm of E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Math.LOG10E // returns base 10 logarithm of E</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65365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651C-0D5C-254D-A21A-1774C4115C8A}"/>
              </a:ext>
            </a:extLst>
          </p:cNvPr>
          <p:cNvSpPr>
            <a:spLocks noGrp="1"/>
          </p:cNvSpPr>
          <p:nvPr>
            <p:ph type="title"/>
          </p:nvPr>
        </p:nvSpPr>
        <p:spPr>
          <a:xfrm>
            <a:off x="0" y="49717"/>
            <a:ext cx="8330118" cy="619685"/>
          </a:xfrm>
        </p:spPr>
        <p:txBody>
          <a:bodyPr/>
          <a:lstStyle/>
          <a:p>
            <a:r>
              <a:rPr lang="en-GB" sz="3200" b="1" dirty="0">
                <a:latin typeface="Open Sans"/>
                <a:ea typeface="Open Sans"/>
                <a:cs typeface="Open Sans"/>
              </a:rPr>
              <a:t>BASIC JavaScript DATA TYPES</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8042D28D-25BE-6E41-BDFC-40A4FA45312B}"/>
              </a:ext>
            </a:extLst>
          </p:cNvPr>
          <p:cNvSpPr>
            <a:spLocks noGrp="1"/>
          </p:cNvSpPr>
          <p:nvPr>
            <p:ph type="body" idx="1"/>
          </p:nvPr>
        </p:nvSpPr>
        <p:spPr>
          <a:xfrm>
            <a:off x="783041" y="967717"/>
            <a:ext cx="3607376" cy="2579636"/>
          </a:xfrm>
        </p:spPr>
        <p:txBody>
          <a:bodyPr/>
          <a:lstStyle/>
          <a:p>
            <a:r>
              <a:rPr lang="en-GB" sz="2100" dirty="0">
                <a:latin typeface="Calibri" panose="020F0502020204030204" pitchFamily="34" charset="0"/>
                <a:cs typeface="Calibri" panose="020F0502020204030204" pitchFamily="34" charset="0"/>
                <a:sym typeface="Arial"/>
              </a:rPr>
              <a:t>Strings</a:t>
            </a:r>
          </a:p>
          <a:p>
            <a:r>
              <a:rPr lang="en-GB" sz="2100" dirty="0">
                <a:latin typeface="Calibri" panose="020F0502020204030204" pitchFamily="34" charset="0"/>
                <a:cs typeface="Calibri" panose="020F0502020204030204" pitchFamily="34" charset="0"/>
                <a:sym typeface="Arial"/>
              </a:rPr>
              <a:t>Numbers</a:t>
            </a:r>
          </a:p>
          <a:p>
            <a:r>
              <a:rPr lang="en-GB" sz="2100" dirty="0">
                <a:latin typeface="Calibri" panose="020F0502020204030204" pitchFamily="34" charset="0"/>
                <a:cs typeface="Calibri" panose="020F0502020204030204" pitchFamily="34" charset="0"/>
                <a:sym typeface="Arial"/>
              </a:rPr>
              <a:t>Lists</a:t>
            </a:r>
          </a:p>
          <a:p>
            <a:r>
              <a:rPr lang="en-GB" sz="2100" dirty="0">
                <a:latin typeface="Calibri" panose="020F0502020204030204" pitchFamily="34" charset="0"/>
                <a:cs typeface="Calibri" panose="020F0502020204030204" pitchFamily="34" charset="0"/>
                <a:sym typeface="Arial"/>
              </a:rPr>
              <a:t>Dictionary</a:t>
            </a:r>
          </a:p>
          <a:p>
            <a:r>
              <a:rPr lang="en-GB" sz="2100" dirty="0">
                <a:latin typeface="Calibri" panose="020F0502020204030204" pitchFamily="34" charset="0"/>
                <a:cs typeface="Calibri" panose="020F0502020204030204" pitchFamily="34" charset="0"/>
                <a:sym typeface="Arial"/>
              </a:rPr>
              <a:t>Objects</a:t>
            </a:r>
          </a:p>
          <a:p>
            <a:r>
              <a:rPr lang="en-GB" sz="2100" dirty="0">
                <a:latin typeface="Calibri" panose="020F0502020204030204" pitchFamily="34" charset="0"/>
                <a:cs typeface="Calibri" panose="020F0502020204030204" pitchFamily="34" charset="0"/>
                <a:sym typeface="Arial"/>
              </a:rPr>
              <a:t>Functions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H" dirty="0"/>
          </a:p>
        </p:txBody>
      </p:sp>
    </p:spTree>
    <p:extLst>
      <p:ext uri="{BB962C8B-B14F-4D97-AF65-F5344CB8AC3E}">
        <p14:creationId xmlns:p14="http://schemas.microsoft.com/office/powerpoint/2010/main" val="187504923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3453</TotalTime>
  <Words>2580</Words>
  <Application>Microsoft Office PowerPoint</Application>
  <PresentationFormat>On-screen Show (16:9)</PresentationFormat>
  <Paragraphs>274</Paragraphs>
  <Slides>28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Source Sans Pro</vt:lpstr>
      <vt:lpstr>Arial</vt:lpstr>
      <vt:lpstr>Dosis</vt:lpstr>
      <vt:lpstr>Calibri</vt:lpstr>
      <vt:lpstr>Century Gothic</vt:lpstr>
      <vt:lpstr>Times New Roman</vt:lpstr>
      <vt:lpstr>Open Sans</vt:lpstr>
      <vt:lpstr>Menlo</vt:lpstr>
      <vt:lpstr>Cerimon template</vt:lpstr>
      <vt:lpstr>Introduction to JavaScript</vt:lpstr>
      <vt:lpstr>PowerPoint Presentation</vt:lpstr>
      <vt:lpstr>Coding in JavaScript</vt:lpstr>
      <vt:lpstr>Variables </vt:lpstr>
      <vt:lpstr>OPERATIONAL SYMBOLS IN JAVASCRIPT</vt:lpstr>
      <vt:lpstr>OPERATIONAL SYMBOLS</vt:lpstr>
      <vt:lpstr>Comparison Operators</vt:lpstr>
      <vt:lpstr>MATH OBJECTS</vt:lpstr>
      <vt:lpstr>BASIC JavaScript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LIST AND  DICTIONARY </vt:lpstr>
      <vt:lpstr>PowerPoint Presentation</vt:lpstr>
      <vt:lpstr>PowerPoint Presentation</vt:lpstr>
      <vt:lpstr>PowerPoint Presentation</vt:lpstr>
      <vt:lpstr>PowerPoint Presentation</vt:lpstr>
      <vt:lpstr>PowerPoint Presentation</vt:lpstr>
      <vt:lpstr>Hex Colour Code</vt:lpstr>
      <vt:lpstr>Resource Materials</vt:lpstr>
      <vt:lpstr>Introduction to GitHub</vt:lpstr>
      <vt:lpstr>GITHUB USER INTERFACE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Ernest Opoku-Kwarteng</cp:lastModifiedBy>
  <cp:revision>72</cp:revision>
  <dcterms:modified xsi:type="dcterms:W3CDTF">2022-09-04T10:35:28Z</dcterms:modified>
</cp:coreProperties>
</file>